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7"/>
  </p:notesMasterIdLst>
  <p:sldIdLst>
    <p:sldId id="264" r:id="rId2"/>
    <p:sldId id="441" r:id="rId3"/>
    <p:sldId id="493" r:id="rId4"/>
    <p:sldId id="635" r:id="rId5"/>
    <p:sldId id="552" r:id="rId6"/>
    <p:sldId id="537" r:id="rId7"/>
    <p:sldId id="503" r:id="rId8"/>
    <p:sldId id="505" r:id="rId9"/>
    <p:sldId id="524" r:id="rId10"/>
    <p:sldId id="531" r:id="rId11"/>
    <p:sldId id="529" r:id="rId12"/>
    <p:sldId id="532" r:id="rId13"/>
    <p:sldId id="539" r:id="rId14"/>
    <p:sldId id="540" r:id="rId15"/>
    <p:sldId id="541" r:id="rId16"/>
    <p:sldId id="530" r:id="rId17"/>
    <p:sldId id="523" r:id="rId18"/>
    <p:sldId id="525" r:id="rId19"/>
    <p:sldId id="528" r:id="rId20"/>
    <p:sldId id="526" r:id="rId21"/>
    <p:sldId id="527" r:id="rId22"/>
    <p:sldId id="542" r:id="rId23"/>
    <p:sldId id="534" r:id="rId24"/>
    <p:sldId id="551" r:id="rId25"/>
    <p:sldId id="533" r:id="rId26"/>
    <p:sldId id="535" r:id="rId27"/>
    <p:sldId id="536" r:id="rId28"/>
    <p:sldId id="538" r:id="rId29"/>
    <p:sldId id="553" r:id="rId30"/>
    <p:sldId id="568" r:id="rId31"/>
    <p:sldId id="569" r:id="rId32"/>
    <p:sldId id="570" r:id="rId33"/>
    <p:sldId id="632" r:id="rId34"/>
    <p:sldId id="633" r:id="rId35"/>
    <p:sldId id="571" r:id="rId36"/>
    <p:sldId id="572" r:id="rId37"/>
    <p:sldId id="573" r:id="rId38"/>
    <p:sldId id="574" r:id="rId39"/>
    <p:sldId id="575" r:id="rId40"/>
    <p:sldId id="502" r:id="rId41"/>
    <p:sldId id="577" r:id="rId42"/>
    <p:sldId id="634" r:id="rId43"/>
    <p:sldId id="578" r:id="rId44"/>
    <p:sldId id="579" r:id="rId45"/>
    <p:sldId id="628" r:id="rId46"/>
    <p:sldId id="629" r:id="rId47"/>
    <p:sldId id="630" r:id="rId48"/>
    <p:sldId id="582" r:id="rId49"/>
    <p:sldId id="576" r:id="rId50"/>
    <p:sldId id="583" r:id="rId51"/>
    <p:sldId id="631" r:id="rId52"/>
    <p:sldId id="581" r:id="rId53"/>
    <p:sldId id="584" r:id="rId54"/>
    <p:sldId id="585" r:id="rId55"/>
    <p:sldId id="586" r:id="rId56"/>
    <p:sldId id="587" r:id="rId57"/>
    <p:sldId id="588" r:id="rId58"/>
    <p:sldId id="589" r:id="rId59"/>
    <p:sldId id="626" r:id="rId60"/>
    <p:sldId id="627" r:id="rId61"/>
    <p:sldId id="592" r:id="rId62"/>
    <p:sldId id="591" r:id="rId63"/>
    <p:sldId id="593" r:id="rId64"/>
    <p:sldId id="594" r:id="rId65"/>
    <p:sldId id="590" r:id="rId66"/>
    <p:sldId id="599" r:id="rId67"/>
    <p:sldId id="604" r:id="rId68"/>
    <p:sldId id="595" r:id="rId69"/>
    <p:sldId id="605" r:id="rId70"/>
    <p:sldId id="606" r:id="rId71"/>
    <p:sldId id="600" r:id="rId72"/>
    <p:sldId id="607" r:id="rId73"/>
    <p:sldId id="608" r:id="rId74"/>
    <p:sldId id="601" r:id="rId75"/>
    <p:sldId id="609" r:id="rId76"/>
    <p:sldId id="610" r:id="rId77"/>
    <p:sldId id="602" r:id="rId78"/>
    <p:sldId id="611" r:id="rId79"/>
    <p:sldId id="612" r:id="rId80"/>
    <p:sldId id="603" r:id="rId81"/>
    <p:sldId id="613" r:id="rId82"/>
    <p:sldId id="614" r:id="rId83"/>
    <p:sldId id="596" r:id="rId84"/>
    <p:sldId id="597" r:id="rId85"/>
    <p:sldId id="598" r:id="rId86"/>
    <p:sldId id="617" r:id="rId87"/>
    <p:sldId id="618" r:id="rId88"/>
    <p:sldId id="619" r:id="rId89"/>
    <p:sldId id="620" r:id="rId90"/>
    <p:sldId id="621" r:id="rId91"/>
    <p:sldId id="622" r:id="rId92"/>
    <p:sldId id="623" r:id="rId93"/>
    <p:sldId id="624" r:id="rId94"/>
    <p:sldId id="625" r:id="rId95"/>
    <p:sldId id="616" r:id="rId96"/>
  </p:sldIdLst>
  <p:sldSz cx="9144000" cy="6858000" type="screen4x3"/>
  <p:notesSz cx="6858000" cy="9144000"/>
  <p:defaultTextStyle>
    <a:defPPr>
      <a:defRPr lang="fr-FR"/>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20" autoAdjust="0"/>
    <p:restoredTop sz="90929"/>
  </p:normalViewPr>
  <p:slideViewPr>
    <p:cSldViewPr>
      <p:cViewPr varScale="1">
        <p:scale>
          <a:sx n="61" d="100"/>
          <a:sy n="61" d="100"/>
        </p:scale>
        <p:origin x="1690" y="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65A6D6-8010-49FD-BB56-6E61F6CCFFD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fr-FR"/>
          </a:p>
        </p:txBody>
      </p:sp>
      <p:sp>
        <p:nvSpPr>
          <p:cNvPr id="3" name="Date Placeholder 2">
            <a:extLst>
              <a:ext uri="{FF2B5EF4-FFF2-40B4-BE49-F238E27FC236}">
                <a16:creationId xmlns:a16="http://schemas.microsoft.com/office/drawing/2014/main" id="{70693428-FFAA-458E-95BD-A589AF49C1F6}"/>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EBD9674E-C3E3-4769-B3BF-3233AC86BA29}" type="datetimeFigureOut">
              <a:rPr lang="fr-FR"/>
              <a:pPr>
                <a:defRPr/>
              </a:pPr>
              <a:t>18/10/2022</a:t>
            </a:fld>
            <a:endParaRPr lang="fr-FR"/>
          </a:p>
        </p:txBody>
      </p:sp>
      <p:sp>
        <p:nvSpPr>
          <p:cNvPr id="4" name="Slide Image Placeholder 3">
            <a:extLst>
              <a:ext uri="{FF2B5EF4-FFF2-40B4-BE49-F238E27FC236}">
                <a16:creationId xmlns:a16="http://schemas.microsoft.com/office/drawing/2014/main" id="{738A159C-A6D1-4D59-B38C-1DC13684226D}"/>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Notes Placeholder 4">
            <a:extLst>
              <a:ext uri="{FF2B5EF4-FFF2-40B4-BE49-F238E27FC236}">
                <a16:creationId xmlns:a16="http://schemas.microsoft.com/office/drawing/2014/main" id="{51C1F0F7-D31D-4BFF-80C9-080D5646B740}"/>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fr-FR" noProof="0"/>
          </a:p>
        </p:txBody>
      </p:sp>
      <p:sp>
        <p:nvSpPr>
          <p:cNvPr id="6" name="Footer Placeholder 5">
            <a:extLst>
              <a:ext uri="{FF2B5EF4-FFF2-40B4-BE49-F238E27FC236}">
                <a16:creationId xmlns:a16="http://schemas.microsoft.com/office/drawing/2014/main" id="{05008CC5-2A71-4661-AE3E-895695FE11FC}"/>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fr-FR"/>
          </a:p>
        </p:txBody>
      </p:sp>
      <p:sp>
        <p:nvSpPr>
          <p:cNvPr id="7" name="Slide Number Placeholder 6">
            <a:extLst>
              <a:ext uri="{FF2B5EF4-FFF2-40B4-BE49-F238E27FC236}">
                <a16:creationId xmlns:a16="http://schemas.microsoft.com/office/drawing/2014/main" id="{A97C2A70-8391-44BF-B757-D8EFB8170CD1}"/>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906C9DA6-8DA8-4842-9615-7F87D52CFCDC}"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Espace réservé de l'image des diapositives 1">
            <a:extLst>
              <a:ext uri="{FF2B5EF4-FFF2-40B4-BE49-F238E27FC236}">
                <a16:creationId xmlns:a16="http://schemas.microsoft.com/office/drawing/2014/main" id="{4EB05C7C-F108-4CB2-A242-802DEA4EF0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Espace réservé des notes 2">
            <a:extLst>
              <a:ext uri="{FF2B5EF4-FFF2-40B4-BE49-F238E27FC236}">
                <a16:creationId xmlns:a16="http://schemas.microsoft.com/office/drawing/2014/main" id="{171D7B34-686B-4A54-A5E7-727F923AC2F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p>
        </p:txBody>
      </p:sp>
      <p:sp>
        <p:nvSpPr>
          <p:cNvPr id="65540" name="Espace réservé du numéro de diapositive 3">
            <a:extLst>
              <a:ext uri="{FF2B5EF4-FFF2-40B4-BE49-F238E27FC236}">
                <a16:creationId xmlns:a16="http://schemas.microsoft.com/office/drawing/2014/main" id="{FD9BCF81-52DD-4420-86B2-1E61C775E15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27E57B0A-E8B2-4B02-B3AE-1D1A2936F471}" type="slidenum">
              <a:rPr lang="fr-FR" altLang="fr-FR" sz="1200" smtClean="0"/>
              <a:pPr/>
              <a:t>66</a:t>
            </a:fld>
            <a:endParaRPr lang="fr-FR" altLang="fr-FR"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fr-F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Rectangle 4">
            <a:extLst>
              <a:ext uri="{FF2B5EF4-FFF2-40B4-BE49-F238E27FC236}">
                <a16:creationId xmlns:a16="http://schemas.microsoft.com/office/drawing/2014/main" id="{BF1F975D-F468-469A-9F19-DF1E4E97BFA0}"/>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E4147781-04E3-49A0-9D99-FCFAC3BCB36B}"/>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8830ED6B-9169-403B-BEF9-C38FED61E694}"/>
              </a:ext>
            </a:extLst>
          </p:cNvPr>
          <p:cNvSpPr>
            <a:spLocks noGrp="1" noChangeArrowheads="1"/>
          </p:cNvSpPr>
          <p:nvPr>
            <p:ph type="sldNum" sz="quarter" idx="12"/>
          </p:nvPr>
        </p:nvSpPr>
        <p:spPr>
          <a:ln/>
        </p:spPr>
        <p:txBody>
          <a:bodyPr/>
          <a:lstStyle>
            <a:lvl1pPr>
              <a:defRPr/>
            </a:lvl1pPr>
          </a:lstStyle>
          <a:p>
            <a:pPr>
              <a:defRPr/>
            </a:pPr>
            <a:fld id="{89701FD7-0F15-47DA-A1E6-E645EE81FADD}" type="slidenum">
              <a:rPr lang="fr-FR" altLang="fr-FR"/>
              <a:pPr>
                <a:defRPr/>
              </a:pPr>
              <a:t>‹N°›</a:t>
            </a:fld>
            <a:endParaRPr lang="fr-FR" altLang="fr-FR"/>
          </a:p>
        </p:txBody>
      </p:sp>
    </p:spTree>
    <p:extLst>
      <p:ext uri="{BB962C8B-B14F-4D97-AF65-F5344CB8AC3E}">
        <p14:creationId xmlns:p14="http://schemas.microsoft.com/office/powerpoint/2010/main" val="71084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Rectangle 4">
            <a:extLst>
              <a:ext uri="{FF2B5EF4-FFF2-40B4-BE49-F238E27FC236}">
                <a16:creationId xmlns:a16="http://schemas.microsoft.com/office/drawing/2014/main" id="{E2C31AB9-1995-44A5-882E-6B7E9787AD07}"/>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E7F9124B-0C22-4497-9B52-4ED9EFEAE3CC}"/>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438FC3F0-0C98-427C-8F9A-92B57A71D761}"/>
              </a:ext>
            </a:extLst>
          </p:cNvPr>
          <p:cNvSpPr>
            <a:spLocks noGrp="1" noChangeArrowheads="1"/>
          </p:cNvSpPr>
          <p:nvPr>
            <p:ph type="sldNum" sz="quarter" idx="12"/>
          </p:nvPr>
        </p:nvSpPr>
        <p:spPr>
          <a:ln/>
        </p:spPr>
        <p:txBody>
          <a:bodyPr/>
          <a:lstStyle>
            <a:lvl1pPr>
              <a:defRPr/>
            </a:lvl1pPr>
          </a:lstStyle>
          <a:p>
            <a:pPr>
              <a:defRPr/>
            </a:pPr>
            <a:fld id="{AC8122CF-2C85-4582-980A-04244D8A90B6}" type="slidenum">
              <a:rPr lang="fr-FR" altLang="fr-FR"/>
              <a:pPr>
                <a:defRPr/>
              </a:pPr>
              <a:t>‹N°›</a:t>
            </a:fld>
            <a:endParaRPr lang="fr-FR" altLang="fr-FR"/>
          </a:p>
        </p:txBody>
      </p:sp>
    </p:spTree>
    <p:extLst>
      <p:ext uri="{BB962C8B-B14F-4D97-AF65-F5344CB8AC3E}">
        <p14:creationId xmlns:p14="http://schemas.microsoft.com/office/powerpoint/2010/main" val="3427502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Rectangle 4">
            <a:extLst>
              <a:ext uri="{FF2B5EF4-FFF2-40B4-BE49-F238E27FC236}">
                <a16:creationId xmlns:a16="http://schemas.microsoft.com/office/drawing/2014/main" id="{455C345E-D289-427A-8FC8-129466482247}"/>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2666C66A-764D-4E6B-AE2B-BB57E695186F}"/>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02CCC475-92D1-4649-8D03-60120CE6E76D}"/>
              </a:ext>
            </a:extLst>
          </p:cNvPr>
          <p:cNvSpPr>
            <a:spLocks noGrp="1" noChangeArrowheads="1"/>
          </p:cNvSpPr>
          <p:nvPr>
            <p:ph type="sldNum" sz="quarter" idx="12"/>
          </p:nvPr>
        </p:nvSpPr>
        <p:spPr>
          <a:ln/>
        </p:spPr>
        <p:txBody>
          <a:bodyPr/>
          <a:lstStyle>
            <a:lvl1pPr>
              <a:defRPr/>
            </a:lvl1pPr>
          </a:lstStyle>
          <a:p>
            <a:pPr>
              <a:defRPr/>
            </a:pPr>
            <a:fld id="{2B8F746A-BCB9-4DBB-88E7-FDF40713F6D8}" type="slidenum">
              <a:rPr lang="fr-FR" altLang="fr-FR"/>
              <a:pPr>
                <a:defRPr/>
              </a:pPr>
              <a:t>‹N°›</a:t>
            </a:fld>
            <a:endParaRPr lang="fr-FR" altLang="fr-FR"/>
          </a:p>
        </p:txBody>
      </p:sp>
    </p:spTree>
    <p:extLst>
      <p:ext uri="{BB962C8B-B14F-4D97-AF65-F5344CB8AC3E}">
        <p14:creationId xmlns:p14="http://schemas.microsoft.com/office/powerpoint/2010/main" val="4182524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Rectangle 4">
            <a:extLst>
              <a:ext uri="{FF2B5EF4-FFF2-40B4-BE49-F238E27FC236}">
                <a16:creationId xmlns:a16="http://schemas.microsoft.com/office/drawing/2014/main" id="{112D3C26-F81C-47F8-8DBC-0CF548E64216}"/>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48F99DB9-8E81-42DB-9EFE-035CC621E33C}"/>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014E92B4-39A4-48E8-9A8B-4EDBB560FC6D}"/>
              </a:ext>
            </a:extLst>
          </p:cNvPr>
          <p:cNvSpPr>
            <a:spLocks noGrp="1" noChangeArrowheads="1"/>
          </p:cNvSpPr>
          <p:nvPr>
            <p:ph type="sldNum" sz="quarter" idx="12"/>
          </p:nvPr>
        </p:nvSpPr>
        <p:spPr>
          <a:ln/>
        </p:spPr>
        <p:txBody>
          <a:bodyPr/>
          <a:lstStyle>
            <a:lvl1pPr>
              <a:defRPr/>
            </a:lvl1pPr>
          </a:lstStyle>
          <a:p>
            <a:pPr>
              <a:defRPr/>
            </a:pPr>
            <a:fld id="{F0BE7C9D-05CC-4C26-A7CF-A731C9F47841}" type="slidenum">
              <a:rPr lang="fr-FR" altLang="fr-FR"/>
              <a:pPr>
                <a:defRPr/>
              </a:pPr>
              <a:t>‹N°›</a:t>
            </a:fld>
            <a:endParaRPr lang="fr-FR" altLang="fr-FR"/>
          </a:p>
        </p:txBody>
      </p:sp>
    </p:spTree>
    <p:extLst>
      <p:ext uri="{BB962C8B-B14F-4D97-AF65-F5344CB8AC3E}">
        <p14:creationId xmlns:p14="http://schemas.microsoft.com/office/powerpoint/2010/main" val="1655264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fr-F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BAEC94C5-A34C-4B30-B5AD-F295E626476B}"/>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9636E31B-39FC-46B1-AEB7-5E438CAC0F28}"/>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A9E298DC-6AD9-4F13-B726-A60A6418F370}"/>
              </a:ext>
            </a:extLst>
          </p:cNvPr>
          <p:cNvSpPr>
            <a:spLocks noGrp="1" noChangeArrowheads="1"/>
          </p:cNvSpPr>
          <p:nvPr>
            <p:ph type="sldNum" sz="quarter" idx="12"/>
          </p:nvPr>
        </p:nvSpPr>
        <p:spPr>
          <a:ln/>
        </p:spPr>
        <p:txBody>
          <a:bodyPr/>
          <a:lstStyle>
            <a:lvl1pPr>
              <a:defRPr/>
            </a:lvl1pPr>
          </a:lstStyle>
          <a:p>
            <a:pPr>
              <a:defRPr/>
            </a:pPr>
            <a:fld id="{07340C33-60E8-4E38-8886-BD4F29FBC147}" type="slidenum">
              <a:rPr lang="fr-FR" altLang="fr-FR"/>
              <a:pPr>
                <a:defRPr/>
              </a:pPr>
              <a:t>‹N°›</a:t>
            </a:fld>
            <a:endParaRPr lang="fr-FR" altLang="fr-FR"/>
          </a:p>
        </p:txBody>
      </p:sp>
    </p:spTree>
    <p:extLst>
      <p:ext uri="{BB962C8B-B14F-4D97-AF65-F5344CB8AC3E}">
        <p14:creationId xmlns:p14="http://schemas.microsoft.com/office/powerpoint/2010/main" val="1307097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Rectangle 4">
            <a:extLst>
              <a:ext uri="{FF2B5EF4-FFF2-40B4-BE49-F238E27FC236}">
                <a16:creationId xmlns:a16="http://schemas.microsoft.com/office/drawing/2014/main" id="{622678C6-D5F2-4565-AF7B-690C20B5F3CE}"/>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a:extLst>
              <a:ext uri="{FF2B5EF4-FFF2-40B4-BE49-F238E27FC236}">
                <a16:creationId xmlns:a16="http://schemas.microsoft.com/office/drawing/2014/main" id="{BD51B3F6-645D-4EEA-B746-6029B13A4C9B}"/>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a:extLst>
              <a:ext uri="{FF2B5EF4-FFF2-40B4-BE49-F238E27FC236}">
                <a16:creationId xmlns:a16="http://schemas.microsoft.com/office/drawing/2014/main" id="{486F32B8-5248-450F-9941-FB054A38B1CA}"/>
              </a:ext>
            </a:extLst>
          </p:cNvPr>
          <p:cNvSpPr>
            <a:spLocks noGrp="1" noChangeArrowheads="1"/>
          </p:cNvSpPr>
          <p:nvPr>
            <p:ph type="sldNum" sz="quarter" idx="12"/>
          </p:nvPr>
        </p:nvSpPr>
        <p:spPr>
          <a:ln/>
        </p:spPr>
        <p:txBody>
          <a:bodyPr/>
          <a:lstStyle>
            <a:lvl1pPr>
              <a:defRPr/>
            </a:lvl1pPr>
          </a:lstStyle>
          <a:p>
            <a:pPr>
              <a:defRPr/>
            </a:pPr>
            <a:fld id="{9B0ADC8E-B138-43D1-BBC7-EC680D9CAA7F}" type="slidenum">
              <a:rPr lang="fr-FR" altLang="fr-FR"/>
              <a:pPr>
                <a:defRPr/>
              </a:pPr>
              <a:t>‹N°›</a:t>
            </a:fld>
            <a:endParaRPr lang="fr-FR" altLang="fr-FR"/>
          </a:p>
        </p:txBody>
      </p:sp>
    </p:spTree>
    <p:extLst>
      <p:ext uri="{BB962C8B-B14F-4D97-AF65-F5344CB8AC3E}">
        <p14:creationId xmlns:p14="http://schemas.microsoft.com/office/powerpoint/2010/main" val="638538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fr-F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Rectangle 4">
            <a:extLst>
              <a:ext uri="{FF2B5EF4-FFF2-40B4-BE49-F238E27FC236}">
                <a16:creationId xmlns:a16="http://schemas.microsoft.com/office/drawing/2014/main" id="{22DAEBBE-1542-42EC-B8B3-5D4B31275BB0}"/>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8" name="Rectangle 5">
            <a:extLst>
              <a:ext uri="{FF2B5EF4-FFF2-40B4-BE49-F238E27FC236}">
                <a16:creationId xmlns:a16="http://schemas.microsoft.com/office/drawing/2014/main" id="{3A2D57BD-2D21-4F08-8FB5-9FD7FB269004}"/>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9" name="Rectangle 6">
            <a:extLst>
              <a:ext uri="{FF2B5EF4-FFF2-40B4-BE49-F238E27FC236}">
                <a16:creationId xmlns:a16="http://schemas.microsoft.com/office/drawing/2014/main" id="{4E53522F-BF6B-4ED2-8E72-728B8139AB9A}"/>
              </a:ext>
            </a:extLst>
          </p:cNvPr>
          <p:cNvSpPr>
            <a:spLocks noGrp="1" noChangeArrowheads="1"/>
          </p:cNvSpPr>
          <p:nvPr>
            <p:ph type="sldNum" sz="quarter" idx="12"/>
          </p:nvPr>
        </p:nvSpPr>
        <p:spPr>
          <a:ln/>
        </p:spPr>
        <p:txBody>
          <a:bodyPr/>
          <a:lstStyle>
            <a:lvl1pPr>
              <a:defRPr/>
            </a:lvl1pPr>
          </a:lstStyle>
          <a:p>
            <a:pPr>
              <a:defRPr/>
            </a:pPr>
            <a:fld id="{49743B00-32E9-47EC-98BD-76A4A4104317}" type="slidenum">
              <a:rPr lang="fr-FR" altLang="fr-FR"/>
              <a:pPr>
                <a:defRPr/>
              </a:pPr>
              <a:t>‹N°›</a:t>
            </a:fld>
            <a:endParaRPr lang="fr-FR" altLang="fr-FR"/>
          </a:p>
        </p:txBody>
      </p:sp>
    </p:spTree>
    <p:extLst>
      <p:ext uri="{BB962C8B-B14F-4D97-AF65-F5344CB8AC3E}">
        <p14:creationId xmlns:p14="http://schemas.microsoft.com/office/powerpoint/2010/main" val="2176056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Rectangle 4">
            <a:extLst>
              <a:ext uri="{FF2B5EF4-FFF2-40B4-BE49-F238E27FC236}">
                <a16:creationId xmlns:a16="http://schemas.microsoft.com/office/drawing/2014/main" id="{525FB72E-C17B-45FF-867F-EEBED959E51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4" name="Rectangle 5">
            <a:extLst>
              <a:ext uri="{FF2B5EF4-FFF2-40B4-BE49-F238E27FC236}">
                <a16:creationId xmlns:a16="http://schemas.microsoft.com/office/drawing/2014/main" id="{5B691467-4D64-449B-B69D-FE6F3C8B4658}"/>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5" name="Rectangle 6">
            <a:extLst>
              <a:ext uri="{FF2B5EF4-FFF2-40B4-BE49-F238E27FC236}">
                <a16:creationId xmlns:a16="http://schemas.microsoft.com/office/drawing/2014/main" id="{9D00B264-4B64-43CF-806B-AA5BB5D8E941}"/>
              </a:ext>
            </a:extLst>
          </p:cNvPr>
          <p:cNvSpPr>
            <a:spLocks noGrp="1" noChangeArrowheads="1"/>
          </p:cNvSpPr>
          <p:nvPr>
            <p:ph type="sldNum" sz="quarter" idx="12"/>
          </p:nvPr>
        </p:nvSpPr>
        <p:spPr>
          <a:ln/>
        </p:spPr>
        <p:txBody>
          <a:bodyPr/>
          <a:lstStyle>
            <a:lvl1pPr>
              <a:defRPr/>
            </a:lvl1pPr>
          </a:lstStyle>
          <a:p>
            <a:pPr>
              <a:defRPr/>
            </a:pPr>
            <a:fld id="{D60CE412-1BCE-4265-AB6F-C977D842201A}" type="slidenum">
              <a:rPr lang="fr-FR" altLang="fr-FR"/>
              <a:pPr>
                <a:defRPr/>
              </a:pPr>
              <a:t>‹N°›</a:t>
            </a:fld>
            <a:endParaRPr lang="fr-FR" altLang="fr-FR"/>
          </a:p>
        </p:txBody>
      </p:sp>
    </p:spTree>
    <p:extLst>
      <p:ext uri="{BB962C8B-B14F-4D97-AF65-F5344CB8AC3E}">
        <p14:creationId xmlns:p14="http://schemas.microsoft.com/office/powerpoint/2010/main" val="3797549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0B1FDF5-34F3-45B0-B5C5-CC2495761D96}"/>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3" name="Rectangle 5">
            <a:extLst>
              <a:ext uri="{FF2B5EF4-FFF2-40B4-BE49-F238E27FC236}">
                <a16:creationId xmlns:a16="http://schemas.microsoft.com/office/drawing/2014/main" id="{77E203DF-085F-45EA-821E-1E5080AFDF6C}"/>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4" name="Rectangle 6">
            <a:extLst>
              <a:ext uri="{FF2B5EF4-FFF2-40B4-BE49-F238E27FC236}">
                <a16:creationId xmlns:a16="http://schemas.microsoft.com/office/drawing/2014/main" id="{E469B798-3DC0-4D36-B4C3-3AFE01502A7D}"/>
              </a:ext>
            </a:extLst>
          </p:cNvPr>
          <p:cNvSpPr>
            <a:spLocks noGrp="1" noChangeArrowheads="1"/>
          </p:cNvSpPr>
          <p:nvPr>
            <p:ph type="sldNum" sz="quarter" idx="12"/>
          </p:nvPr>
        </p:nvSpPr>
        <p:spPr>
          <a:ln/>
        </p:spPr>
        <p:txBody>
          <a:bodyPr/>
          <a:lstStyle>
            <a:lvl1pPr>
              <a:defRPr/>
            </a:lvl1pPr>
          </a:lstStyle>
          <a:p>
            <a:pPr>
              <a:defRPr/>
            </a:pPr>
            <a:fld id="{616AC51E-339E-4C31-87B1-5E47B26B2DEA}" type="slidenum">
              <a:rPr lang="fr-FR" altLang="fr-FR"/>
              <a:pPr>
                <a:defRPr/>
              </a:pPr>
              <a:t>‹N°›</a:t>
            </a:fld>
            <a:endParaRPr lang="fr-FR" altLang="fr-FR"/>
          </a:p>
        </p:txBody>
      </p:sp>
    </p:spTree>
    <p:extLst>
      <p:ext uri="{BB962C8B-B14F-4D97-AF65-F5344CB8AC3E}">
        <p14:creationId xmlns:p14="http://schemas.microsoft.com/office/powerpoint/2010/main" val="1165689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fr-F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43455B1E-E892-4481-9ACB-0A33D817A55D}"/>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a:extLst>
              <a:ext uri="{FF2B5EF4-FFF2-40B4-BE49-F238E27FC236}">
                <a16:creationId xmlns:a16="http://schemas.microsoft.com/office/drawing/2014/main" id="{7EC2732B-C074-41F6-8040-F7141426CB14}"/>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a:extLst>
              <a:ext uri="{FF2B5EF4-FFF2-40B4-BE49-F238E27FC236}">
                <a16:creationId xmlns:a16="http://schemas.microsoft.com/office/drawing/2014/main" id="{1D6BFCDF-4613-48D8-847D-B173C0990E03}"/>
              </a:ext>
            </a:extLst>
          </p:cNvPr>
          <p:cNvSpPr>
            <a:spLocks noGrp="1" noChangeArrowheads="1"/>
          </p:cNvSpPr>
          <p:nvPr>
            <p:ph type="sldNum" sz="quarter" idx="12"/>
          </p:nvPr>
        </p:nvSpPr>
        <p:spPr>
          <a:ln/>
        </p:spPr>
        <p:txBody>
          <a:bodyPr/>
          <a:lstStyle>
            <a:lvl1pPr>
              <a:defRPr/>
            </a:lvl1pPr>
          </a:lstStyle>
          <a:p>
            <a:pPr>
              <a:defRPr/>
            </a:pPr>
            <a:fld id="{BFA67B8F-C1EB-41F0-BDD4-B27C090F2A06}" type="slidenum">
              <a:rPr lang="fr-FR" altLang="fr-FR"/>
              <a:pPr>
                <a:defRPr/>
              </a:pPr>
              <a:t>‹N°›</a:t>
            </a:fld>
            <a:endParaRPr lang="fr-FR" altLang="fr-FR"/>
          </a:p>
        </p:txBody>
      </p:sp>
    </p:spTree>
    <p:extLst>
      <p:ext uri="{BB962C8B-B14F-4D97-AF65-F5344CB8AC3E}">
        <p14:creationId xmlns:p14="http://schemas.microsoft.com/office/powerpoint/2010/main" val="37827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fr-F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84924042-DAEE-4D1E-BAC5-9C859BCF9017}"/>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a:extLst>
              <a:ext uri="{FF2B5EF4-FFF2-40B4-BE49-F238E27FC236}">
                <a16:creationId xmlns:a16="http://schemas.microsoft.com/office/drawing/2014/main" id="{A81F5A8A-0022-4491-A162-581CC3F7305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a:extLst>
              <a:ext uri="{FF2B5EF4-FFF2-40B4-BE49-F238E27FC236}">
                <a16:creationId xmlns:a16="http://schemas.microsoft.com/office/drawing/2014/main" id="{9D469EDD-2E2C-4CFE-A2BE-725884153BB2}"/>
              </a:ext>
            </a:extLst>
          </p:cNvPr>
          <p:cNvSpPr>
            <a:spLocks noGrp="1" noChangeArrowheads="1"/>
          </p:cNvSpPr>
          <p:nvPr>
            <p:ph type="sldNum" sz="quarter" idx="12"/>
          </p:nvPr>
        </p:nvSpPr>
        <p:spPr>
          <a:ln/>
        </p:spPr>
        <p:txBody>
          <a:bodyPr/>
          <a:lstStyle>
            <a:lvl1pPr>
              <a:defRPr/>
            </a:lvl1pPr>
          </a:lstStyle>
          <a:p>
            <a:pPr>
              <a:defRPr/>
            </a:pPr>
            <a:fld id="{A8C86603-6780-4863-913D-8D0CC8119843}" type="slidenum">
              <a:rPr lang="fr-FR" altLang="fr-FR"/>
              <a:pPr>
                <a:defRPr/>
              </a:pPr>
              <a:t>‹N°›</a:t>
            </a:fld>
            <a:endParaRPr lang="fr-FR" altLang="fr-FR"/>
          </a:p>
        </p:txBody>
      </p:sp>
    </p:spTree>
    <p:extLst>
      <p:ext uri="{BB962C8B-B14F-4D97-AF65-F5344CB8AC3E}">
        <p14:creationId xmlns:p14="http://schemas.microsoft.com/office/powerpoint/2010/main" val="2002635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C250891-ACA1-48CE-94C1-F473A62390B8}"/>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 du masque</a:t>
            </a:r>
          </a:p>
        </p:txBody>
      </p:sp>
      <p:sp>
        <p:nvSpPr>
          <p:cNvPr id="1027" name="Rectangle 3">
            <a:extLst>
              <a:ext uri="{FF2B5EF4-FFF2-40B4-BE49-F238E27FC236}">
                <a16:creationId xmlns:a16="http://schemas.microsoft.com/office/drawing/2014/main" id="{2F5B4860-C406-441A-A6E9-180BB9AA43C9}"/>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a:extLst>
              <a:ext uri="{FF2B5EF4-FFF2-40B4-BE49-F238E27FC236}">
                <a16:creationId xmlns:a16="http://schemas.microsoft.com/office/drawing/2014/main" id="{D6BD6705-2B4F-4995-9A9E-C98ABFF4218C}"/>
              </a:ext>
            </a:extLst>
          </p:cNvPr>
          <p:cNvSpPr>
            <a:spLocks noGrp="1" noChangeArrowheads="1"/>
          </p:cNvSpPr>
          <p:nvPr>
            <p:ph type="dt" sz="half" idx="2"/>
          </p:nvPr>
        </p:nvSpPr>
        <p:spPr bwMode="auto">
          <a:xfrm>
            <a:off x="6858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fr-FR" altLang="fr-FR"/>
          </a:p>
        </p:txBody>
      </p:sp>
      <p:sp>
        <p:nvSpPr>
          <p:cNvPr id="1029" name="Rectangle 5">
            <a:extLst>
              <a:ext uri="{FF2B5EF4-FFF2-40B4-BE49-F238E27FC236}">
                <a16:creationId xmlns:a16="http://schemas.microsoft.com/office/drawing/2014/main" id="{FE989486-7393-49BD-A69B-3E8F2202ADD4}"/>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fr-FR" altLang="fr-FR"/>
          </a:p>
        </p:txBody>
      </p:sp>
      <p:sp>
        <p:nvSpPr>
          <p:cNvPr id="1030" name="Rectangle 6">
            <a:extLst>
              <a:ext uri="{FF2B5EF4-FFF2-40B4-BE49-F238E27FC236}">
                <a16:creationId xmlns:a16="http://schemas.microsoft.com/office/drawing/2014/main" id="{1BF86D4D-DB56-44AB-95F9-11AE9625E0D8}"/>
              </a:ext>
            </a:extLst>
          </p:cNvPr>
          <p:cNvSpPr>
            <a:spLocks noGrp="1" noChangeArrowheads="1"/>
          </p:cNvSpPr>
          <p:nvPr>
            <p:ph type="sldNum" sz="quarter" idx="4"/>
          </p:nvPr>
        </p:nvSpPr>
        <p:spPr bwMode="auto">
          <a:xfrm>
            <a:off x="65532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AF155915-79BD-479D-AB03-36696E1B5573}"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sacrements.fr/planevangile.php" TargetMode="Externa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hyperlink" Target="https://lire.la-bible.net/verset/Matthieu/13/6/TOB" TargetMode="Externa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F5C7AEF9-B6EA-4D8F-BCE3-964C8601FA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263" y="0"/>
            <a:ext cx="921226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a:extLst>
              <a:ext uri="{FF2B5EF4-FFF2-40B4-BE49-F238E27FC236}">
                <a16:creationId xmlns:a16="http://schemas.microsoft.com/office/drawing/2014/main" id="{88E0D208-919E-4D67-B55A-BDB8C4EDB21B}"/>
              </a:ext>
            </a:extLst>
          </p:cNvPr>
          <p:cNvSpPr>
            <a:spLocks noGrp="1" noChangeArrowheads="1"/>
          </p:cNvSpPr>
          <p:nvPr>
            <p:ph type="title"/>
          </p:nvPr>
        </p:nvSpPr>
        <p:spPr/>
        <p:txBody>
          <a:bodyPr/>
          <a:lstStyle/>
          <a:p>
            <a:r>
              <a:rPr lang="fr-FR" altLang="fr-FR"/>
              <a:t>Le baptême de Jésus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3">
            <a:extLst>
              <a:ext uri="{FF2B5EF4-FFF2-40B4-BE49-F238E27FC236}">
                <a16:creationId xmlns:a16="http://schemas.microsoft.com/office/drawing/2014/main" id="{650D617A-7267-4CED-B059-DF0198FF6006}"/>
              </a:ext>
            </a:extLst>
          </p:cNvPr>
          <p:cNvGraphicFramePr>
            <a:graphicFrameLocks noGrp="1"/>
          </p:cNvGraphicFramePr>
          <p:nvPr>
            <p:extLst>
              <p:ext uri="{D42A27DB-BD31-4B8C-83A1-F6EECF244321}">
                <p14:modId xmlns:p14="http://schemas.microsoft.com/office/powerpoint/2010/main" val="1150961868"/>
              </p:ext>
            </p:extLst>
          </p:nvPr>
        </p:nvGraphicFramePr>
        <p:xfrm>
          <a:off x="0" y="-9028"/>
          <a:ext cx="9144000" cy="6832687"/>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431917">
                <a:tc>
                  <a:txBody>
                    <a:bodyPr/>
                    <a:lstStyle/>
                    <a:p>
                      <a:pPr algn="ctr"/>
                      <a:r>
                        <a:rPr lang="fr-FR" sz="1800" dirty="0">
                          <a:solidFill>
                            <a:schemeClr val="tx1"/>
                          </a:solidFill>
                        </a:rPr>
                        <a:t>Mt 3,13-17</a:t>
                      </a:r>
                    </a:p>
                  </a:txBody>
                  <a:tcPr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800" dirty="0">
                          <a:solidFill>
                            <a:schemeClr val="tx1"/>
                          </a:solidFill>
                        </a:rPr>
                        <a:t>Mc 1,9-11</a:t>
                      </a:r>
                    </a:p>
                  </a:txBody>
                  <a:tcPr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800" dirty="0" err="1">
                          <a:solidFill>
                            <a:schemeClr val="tx1"/>
                          </a:solidFill>
                        </a:rPr>
                        <a:t>Lc</a:t>
                      </a:r>
                      <a:r>
                        <a:rPr lang="fr-FR" sz="1800" dirty="0">
                          <a:solidFill>
                            <a:schemeClr val="tx1"/>
                          </a:solidFill>
                        </a:rPr>
                        <a:t> 3,21-22</a:t>
                      </a:r>
                    </a:p>
                  </a:txBody>
                  <a:tcPr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6400684">
                <a:tc>
                  <a:txBody>
                    <a:bodyPr/>
                    <a:lstStyle/>
                    <a:p>
                      <a:r>
                        <a:rPr lang="fr-FR" sz="1800" dirty="0"/>
                        <a:t>13Alors paraît Jésus, venu de Galilée jusqu’au Jourdain auprès de Jean, pour se faire baptiser par lui.</a:t>
                      </a:r>
                    </a:p>
                    <a:p>
                      <a:r>
                        <a:rPr lang="fr-FR" sz="1800" dirty="0"/>
                        <a:t>14Jean voulut s’y opposer : « C’est moi, disait-il, qui ai besoin d’être baptisé par toi, et c’est toi qui viens à moi ! »</a:t>
                      </a:r>
                    </a:p>
                    <a:p>
                      <a:r>
                        <a:rPr lang="fr-FR" sz="1800" dirty="0"/>
                        <a:t>15Mais Jésus lui répliqua : « Laisse faire maintenant : c’est ainsi qu’il nous convient d’accomplir toute justice. » Alors, il le laisse faire.</a:t>
                      </a:r>
                    </a:p>
                    <a:p>
                      <a:r>
                        <a:rPr lang="fr-FR" sz="1800" dirty="0"/>
                        <a:t>16Dès qu’il fut baptisé, Jésus sortit de l’eau. Voici que les cieux s’ouvrirent et il vit l’Esprit de Dieu descendre comme une colombe et venir sur lui.</a:t>
                      </a:r>
                    </a:p>
                    <a:p>
                      <a:r>
                        <a:rPr lang="fr-FR" sz="1800" dirty="0"/>
                        <a:t>17Et voici qu’une voix venant des cieux disait : « Celui-ci est mon Fils bien-aimé, celui qu’il m’a plu de choisir. »</a:t>
                      </a:r>
                    </a:p>
                  </a:txBody>
                  <a:tcPr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800" dirty="0"/>
                        <a:t>9Or, en ces jours-là, Jésus vint de Nazareth en Galilée et se fit baptiser par Jean dans le Jourdain.</a:t>
                      </a:r>
                    </a:p>
                    <a:p>
                      <a:r>
                        <a:rPr lang="fr-FR" sz="1800" dirty="0"/>
                        <a:t>10A l’instant où il remontait de l’eau, il vit les cieux se déchirer et l’Esprit, comme une colombe, descendre sur lui.</a:t>
                      </a:r>
                    </a:p>
                    <a:p>
                      <a:r>
                        <a:rPr lang="fr-FR" sz="1800" dirty="0"/>
                        <a:t>11Et des cieux vint une voix : « Tu es mon Fils bien-aimé, il m’a plu de te choisir. »</a:t>
                      </a:r>
                    </a:p>
                  </a:txBody>
                  <a:tcPr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800" dirty="0"/>
                        <a:t>21Or comme tout le peuple était baptisé, Jésus, baptisé lui aussi, priait ; alors le ciel s’ouvrit ;</a:t>
                      </a:r>
                    </a:p>
                    <a:p>
                      <a:r>
                        <a:rPr lang="fr-FR" sz="1800" dirty="0"/>
                        <a:t>22l’Esprit Saint descendit sur Jésus sous une apparence corporelle, comme une colombe, et une voix vint du ciel : « Tu es mon fils, moi, aujourd’hui, je t’ai engendré. »</a:t>
                      </a:r>
                    </a:p>
                  </a:txBody>
                  <a:tcPr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3">
            <a:extLst>
              <a:ext uri="{FF2B5EF4-FFF2-40B4-BE49-F238E27FC236}">
                <a16:creationId xmlns:a16="http://schemas.microsoft.com/office/drawing/2014/main" id="{11206868-3C89-4D6E-8135-756CFBF9FE73}"/>
              </a:ext>
            </a:extLst>
          </p:cNvPr>
          <p:cNvGraphicFramePr>
            <a:graphicFrameLocks noGrp="1"/>
          </p:cNvGraphicFramePr>
          <p:nvPr>
            <p:extLst>
              <p:ext uri="{D42A27DB-BD31-4B8C-83A1-F6EECF244321}">
                <p14:modId xmlns:p14="http://schemas.microsoft.com/office/powerpoint/2010/main" val="1818313510"/>
              </p:ext>
            </p:extLst>
          </p:nvPr>
        </p:nvGraphicFramePr>
        <p:xfrm>
          <a:off x="0" y="15875"/>
          <a:ext cx="9144000" cy="6842125"/>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440778">
                <a:tc>
                  <a:txBody>
                    <a:bodyPr/>
                    <a:lstStyle/>
                    <a:p>
                      <a:pPr algn="ctr"/>
                      <a:r>
                        <a:rPr lang="fr-FR" sz="1800" dirty="0">
                          <a:solidFill>
                            <a:schemeClr val="tx1"/>
                          </a:solidFill>
                        </a:rPr>
                        <a:t>Mt 3,13-17</a:t>
                      </a:r>
                    </a:p>
                  </a:txBody>
                  <a:tcPr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fr-FR" sz="1800" dirty="0">
                          <a:solidFill>
                            <a:schemeClr val="tx1"/>
                          </a:solidFill>
                        </a:rPr>
                        <a:t>Mc 1,9-11</a:t>
                      </a:r>
                    </a:p>
                  </a:txBody>
                  <a:tcPr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fr-FR" sz="1800" dirty="0" err="1">
                          <a:solidFill>
                            <a:schemeClr val="tx1"/>
                          </a:solidFill>
                        </a:rPr>
                        <a:t>Lc</a:t>
                      </a:r>
                      <a:r>
                        <a:rPr lang="fr-FR" sz="1800" dirty="0">
                          <a:solidFill>
                            <a:schemeClr val="tx1"/>
                          </a:solidFill>
                        </a:rPr>
                        <a:t> 3,21-22</a:t>
                      </a:r>
                    </a:p>
                  </a:txBody>
                  <a:tcPr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0"/>
                  </a:ext>
                </a:extLst>
              </a:tr>
              <a:tr h="6401347">
                <a:tc>
                  <a:txBody>
                    <a:bodyPr/>
                    <a:lstStyle/>
                    <a:p>
                      <a:r>
                        <a:rPr lang="fr-FR" sz="1800" dirty="0"/>
                        <a:t>13Alors paraît Jésus, venu de Galilée jusqu’au Jourdain auprès de Jean, pour se faire baptiser par lui.</a:t>
                      </a:r>
                    </a:p>
                    <a:p>
                      <a:r>
                        <a:rPr lang="fr-FR" sz="1800" dirty="0">
                          <a:solidFill>
                            <a:schemeClr val="accent2">
                              <a:lumMod val="75000"/>
                            </a:schemeClr>
                          </a:solidFill>
                        </a:rPr>
                        <a:t>14Jean voulut s’y opposer : « C’est moi, disait-il, qui ai besoin d’être baptisé par toi, et c’est toi qui viens à moi ! »</a:t>
                      </a:r>
                    </a:p>
                    <a:p>
                      <a:r>
                        <a:rPr lang="fr-FR" sz="1800" dirty="0">
                          <a:solidFill>
                            <a:schemeClr val="accent2">
                              <a:lumMod val="75000"/>
                            </a:schemeClr>
                          </a:solidFill>
                        </a:rPr>
                        <a:t>15Mais Jésus lui répliqua : « Laisse faire maintenant : c’est ainsi qu’il nous convient d’accomplir toute justice. » Alors, il le laisse faire.</a:t>
                      </a:r>
                    </a:p>
                    <a:p>
                      <a:r>
                        <a:rPr lang="fr-FR" sz="1800" dirty="0"/>
                        <a:t>16Dès qu’il fut baptisé, Jésus sortit de l’eau. Voici que les cieux s’ouvrirent et il vit l’Esprit </a:t>
                      </a:r>
                      <a:r>
                        <a:rPr lang="fr-FR" sz="1800" dirty="0">
                          <a:solidFill>
                            <a:schemeClr val="accent2"/>
                          </a:solidFill>
                        </a:rPr>
                        <a:t>de Dieu </a:t>
                      </a:r>
                      <a:r>
                        <a:rPr lang="fr-FR" sz="1800" dirty="0"/>
                        <a:t>descendre comme une colombe et venir sur lui.</a:t>
                      </a:r>
                    </a:p>
                    <a:p>
                      <a:r>
                        <a:rPr lang="fr-FR" sz="1800" dirty="0"/>
                        <a:t>17Et voici qu’une voix venant des cieux disait : « </a:t>
                      </a:r>
                      <a:r>
                        <a:rPr lang="fr-FR" sz="1800" dirty="0">
                          <a:solidFill>
                            <a:schemeClr val="accent2"/>
                          </a:solidFill>
                        </a:rPr>
                        <a:t>Celui-ci </a:t>
                      </a:r>
                      <a:r>
                        <a:rPr lang="fr-FR" sz="1800" dirty="0"/>
                        <a:t>est mon Fils </a:t>
                      </a:r>
                      <a:r>
                        <a:rPr lang="fr-FR" sz="1800" dirty="0">
                          <a:solidFill>
                            <a:schemeClr val="accent2"/>
                          </a:solidFill>
                        </a:rPr>
                        <a:t>bien-aimé,</a:t>
                      </a:r>
                      <a:r>
                        <a:rPr lang="fr-FR" sz="1800" dirty="0"/>
                        <a:t> celui qu’il m’a plu de choisir. »</a:t>
                      </a:r>
                    </a:p>
                  </a:txBody>
                  <a:tcPr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800" dirty="0"/>
                        <a:t>9Or, en ces jours-là, Jésus vint de </a:t>
                      </a:r>
                      <a:r>
                        <a:rPr lang="fr-FR" sz="1800" dirty="0">
                          <a:solidFill>
                            <a:schemeClr val="accent1">
                              <a:lumMod val="75000"/>
                            </a:schemeClr>
                          </a:solidFill>
                        </a:rPr>
                        <a:t>Nazareth</a:t>
                      </a:r>
                      <a:r>
                        <a:rPr lang="fr-FR" sz="1800" dirty="0"/>
                        <a:t> en Galilée et se fit baptiser par Jean dans le Jourdain.</a:t>
                      </a:r>
                    </a:p>
                    <a:p>
                      <a:endParaRPr lang="fr-FR" sz="1800" dirty="0"/>
                    </a:p>
                    <a:p>
                      <a:endParaRPr lang="fr-FR" sz="1800" dirty="0"/>
                    </a:p>
                    <a:p>
                      <a:endParaRPr lang="fr-FR" sz="1800" dirty="0"/>
                    </a:p>
                    <a:p>
                      <a:endParaRPr lang="fr-FR" sz="1800" dirty="0"/>
                    </a:p>
                    <a:p>
                      <a:endParaRPr lang="fr-FR" sz="1800" dirty="0"/>
                    </a:p>
                    <a:p>
                      <a:endParaRPr lang="fr-FR" sz="1800" dirty="0"/>
                    </a:p>
                    <a:p>
                      <a:endParaRPr lang="fr-FR" sz="1800" dirty="0"/>
                    </a:p>
                    <a:p>
                      <a:endParaRPr lang="fr-FR" sz="1800" dirty="0"/>
                    </a:p>
                    <a:p>
                      <a:endParaRPr lang="fr-FR" sz="1800" dirty="0"/>
                    </a:p>
                    <a:p>
                      <a:r>
                        <a:rPr lang="fr-FR" sz="1800" dirty="0"/>
                        <a:t>10A l’instant où il remontait de l’eau, </a:t>
                      </a:r>
                      <a:r>
                        <a:rPr lang="fr-FR" sz="1800" dirty="0">
                          <a:solidFill>
                            <a:schemeClr val="accent1">
                              <a:lumMod val="50000"/>
                            </a:schemeClr>
                          </a:solidFill>
                        </a:rPr>
                        <a:t>il vit les cieux</a:t>
                      </a:r>
                      <a:r>
                        <a:rPr lang="fr-FR" sz="1800" dirty="0"/>
                        <a:t> se déchirer et l’Esprit, comme une colombe, descendre sur lui.</a:t>
                      </a:r>
                    </a:p>
                    <a:p>
                      <a:r>
                        <a:rPr lang="fr-FR" sz="1800" dirty="0"/>
                        <a:t>11Et des cieux vint une voix : « Tu es mon Fils </a:t>
                      </a:r>
                      <a:r>
                        <a:rPr lang="fr-FR" sz="1800" dirty="0">
                          <a:solidFill>
                            <a:schemeClr val="accent1">
                              <a:lumMod val="75000"/>
                            </a:schemeClr>
                          </a:solidFill>
                        </a:rPr>
                        <a:t>bien-aimé</a:t>
                      </a:r>
                      <a:r>
                        <a:rPr lang="fr-FR" sz="1800" dirty="0"/>
                        <a:t>, il m’a plu de te choisir. »</a:t>
                      </a:r>
                    </a:p>
                  </a:txBody>
                  <a:tcPr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800" dirty="0"/>
                    </a:p>
                    <a:p>
                      <a:endParaRPr lang="fr-FR" sz="1800" dirty="0"/>
                    </a:p>
                    <a:p>
                      <a:endParaRPr lang="fr-FR" sz="1800" dirty="0"/>
                    </a:p>
                    <a:p>
                      <a:endParaRPr lang="fr-FR" sz="1800" dirty="0"/>
                    </a:p>
                    <a:p>
                      <a:endParaRPr lang="fr-FR" sz="1800" dirty="0"/>
                    </a:p>
                    <a:p>
                      <a:endParaRPr lang="fr-FR" sz="1800" dirty="0"/>
                    </a:p>
                    <a:p>
                      <a:endParaRPr lang="fr-FR" sz="1800" dirty="0"/>
                    </a:p>
                    <a:p>
                      <a:endParaRPr lang="fr-FR" sz="1800" dirty="0"/>
                    </a:p>
                    <a:p>
                      <a:endParaRPr lang="fr-FR" sz="1800" dirty="0"/>
                    </a:p>
                    <a:p>
                      <a:endParaRPr lang="fr-FR" sz="1800" dirty="0"/>
                    </a:p>
                    <a:p>
                      <a:endParaRPr lang="fr-FR" sz="1800" dirty="0"/>
                    </a:p>
                    <a:p>
                      <a:endParaRPr lang="fr-FR" sz="1800" dirty="0"/>
                    </a:p>
                    <a:p>
                      <a:endParaRPr lang="fr-FR" sz="1800" dirty="0"/>
                    </a:p>
                    <a:p>
                      <a:r>
                        <a:rPr lang="fr-FR" sz="1800" dirty="0">
                          <a:solidFill>
                            <a:srgbClr val="FF0000"/>
                          </a:solidFill>
                        </a:rPr>
                        <a:t>21Or comme tout le peuple était baptisé, Jésus, baptisé lui aussi, priait </a:t>
                      </a:r>
                      <a:r>
                        <a:rPr lang="fr-FR" sz="1800" dirty="0"/>
                        <a:t>; alors le ciel s’ouvrit ;</a:t>
                      </a:r>
                    </a:p>
                    <a:p>
                      <a:r>
                        <a:rPr lang="fr-FR" sz="1800" dirty="0"/>
                        <a:t>22l’Esprit </a:t>
                      </a:r>
                      <a:r>
                        <a:rPr lang="fr-FR" sz="1800" dirty="0">
                          <a:solidFill>
                            <a:srgbClr val="FF0000"/>
                          </a:solidFill>
                        </a:rPr>
                        <a:t>Saint</a:t>
                      </a:r>
                      <a:r>
                        <a:rPr lang="fr-FR" sz="1800" dirty="0"/>
                        <a:t> descendit sur Jésus sous une </a:t>
                      </a:r>
                      <a:r>
                        <a:rPr lang="fr-FR" sz="1800" dirty="0">
                          <a:solidFill>
                            <a:srgbClr val="FF0000"/>
                          </a:solidFill>
                        </a:rPr>
                        <a:t>apparence corporelle</a:t>
                      </a:r>
                      <a:r>
                        <a:rPr lang="fr-FR" sz="1800" dirty="0"/>
                        <a:t>, comme une colombe, et une voix vint du ciel : « Tu es mon fils, </a:t>
                      </a:r>
                      <a:r>
                        <a:rPr lang="fr-FR" sz="1800" dirty="0">
                          <a:solidFill>
                            <a:srgbClr val="FF0000"/>
                          </a:solidFill>
                        </a:rPr>
                        <a:t>moi, aujourd’hui, je t’ai engendré</a:t>
                      </a:r>
                      <a:r>
                        <a:rPr lang="fr-FR" sz="1800" dirty="0"/>
                        <a:t>. »</a:t>
                      </a:r>
                    </a:p>
                  </a:txBody>
                  <a:tcPr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a:extLst>
              <a:ext uri="{FF2B5EF4-FFF2-40B4-BE49-F238E27FC236}">
                <a16:creationId xmlns:a16="http://schemas.microsoft.com/office/drawing/2014/main" id="{4806BD16-BFFB-430A-A2B6-DC9AE9B20557}"/>
              </a:ext>
            </a:extLst>
          </p:cNvPr>
          <p:cNvSpPr>
            <a:spLocks noGrp="1" noChangeArrowheads="1"/>
          </p:cNvSpPr>
          <p:nvPr>
            <p:ph type="title"/>
          </p:nvPr>
        </p:nvSpPr>
        <p:spPr>
          <a:xfrm>
            <a:off x="755650" y="1916113"/>
            <a:ext cx="7772400" cy="1143000"/>
          </a:xfrm>
        </p:spPr>
        <p:txBody>
          <a:bodyPr/>
          <a:lstStyle/>
          <a:p>
            <a:r>
              <a:rPr lang="fr-FR" altLang="fr-FR"/>
              <a:t>Généalogie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3">
            <a:extLst>
              <a:ext uri="{FF2B5EF4-FFF2-40B4-BE49-F238E27FC236}">
                <a16:creationId xmlns:a16="http://schemas.microsoft.com/office/drawing/2014/main" id="{8FCCCDC8-DFCD-4DCF-9D87-D7FC6528B43A}"/>
              </a:ext>
            </a:extLst>
          </p:cNvPr>
          <p:cNvGraphicFramePr>
            <a:graphicFrameLocks noGrp="1"/>
          </p:cNvGraphicFramePr>
          <p:nvPr>
            <p:extLst>
              <p:ext uri="{D42A27DB-BD31-4B8C-83A1-F6EECF244321}">
                <p14:modId xmlns:p14="http://schemas.microsoft.com/office/powerpoint/2010/main" val="3324242540"/>
              </p:ext>
            </p:extLst>
          </p:nvPr>
        </p:nvGraphicFramePr>
        <p:xfrm>
          <a:off x="0" y="0"/>
          <a:ext cx="9144000" cy="6470650"/>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404693">
                <a:tc>
                  <a:txBody>
                    <a:bodyPr/>
                    <a:lstStyle/>
                    <a:p>
                      <a:pPr algn="ctr"/>
                      <a:r>
                        <a:rPr lang="fr-FR" sz="1400" dirty="0">
                          <a:solidFill>
                            <a:schemeClr val="tx1"/>
                          </a:solidFill>
                        </a:rPr>
                        <a:t>Mt 1,1-16</a:t>
                      </a:r>
                    </a:p>
                  </a:txBody>
                  <a:tcPr marT="45723" marB="45723"/>
                </a:tc>
                <a:tc>
                  <a:txBody>
                    <a:bodyPr/>
                    <a:lstStyle/>
                    <a:p>
                      <a:pPr algn="ctr"/>
                      <a:r>
                        <a:rPr lang="fr-FR" sz="1400" dirty="0" err="1">
                          <a:solidFill>
                            <a:schemeClr val="tx1"/>
                          </a:solidFill>
                        </a:rPr>
                        <a:t>Lc</a:t>
                      </a:r>
                      <a:r>
                        <a:rPr lang="fr-FR" sz="1400" dirty="0">
                          <a:solidFill>
                            <a:schemeClr val="tx1"/>
                          </a:solidFill>
                        </a:rPr>
                        <a:t> 3,23</a:t>
                      </a:r>
                    </a:p>
                  </a:txBody>
                  <a:tcPr marT="45723" marB="45723"/>
                </a:tc>
                <a:extLst>
                  <a:ext uri="{0D108BD9-81ED-4DB2-BD59-A6C34878D82A}">
                    <a16:rowId xmlns:a16="http://schemas.microsoft.com/office/drawing/2014/main" val="10000"/>
                  </a:ext>
                </a:extLst>
              </a:tr>
              <a:tr h="6065957">
                <a:tc>
                  <a:txBody>
                    <a:bodyPr/>
                    <a:lstStyle/>
                    <a:p>
                      <a:r>
                        <a:rPr lang="fr-FR" sz="1400" dirty="0"/>
                        <a:t>1 Livre des origines de Jésus Christ, fils de David, fils d’Abraham : </a:t>
                      </a:r>
                    </a:p>
                    <a:p>
                      <a:endParaRPr lang="fr-FR" sz="1400" dirty="0"/>
                    </a:p>
                    <a:p>
                      <a:r>
                        <a:rPr lang="fr-FR" sz="1400" dirty="0"/>
                        <a:t>2Abraham engendra Isaac, Isaac engendra Jacob, Jacob engendra Juda et ses frères, 3Juda engendra </a:t>
                      </a:r>
                      <a:r>
                        <a:rPr lang="fr-FR" sz="1400" dirty="0" err="1"/>
                        <a:t>Pharès</a:t>
                      </a:r>
                      <a:r>
                        <a:rPr lang="fr-FR" sz="1400" dirty="0"/>
                        <a:t> et Zara, de </a:t>
                      </a:r>
                      <a:r>
                        <a:rPr lang="fr-FR" sz="1400" b="1" dirty="0"/>
                        <a:t>Thamar</a:t>
                      </a:r>
                      <a:r>
                        <a:rPr lang="fr-FR" sz="1400" dirty="0"/>
                        <a:t>, </a:t>
                      </a:r>
                      <a:r>
                        <a:rPr lang="fr-FR" sz="1400" dirty="0" err="1"/>
                        <a:t>Pharès</a:t>
                      </a:r>
                      <a:r>
                        <a:rPr lang="fr-FR" sz="1400" dirty="0"/>
                        <a:t> engendra </a:t>
                      </a:r>
                      <a:r>
                        <a:rPr lang="fr-FR" sz="1400" dirty="0" err="1"/>
                        <a:t>Esrom</a:t>
                      </a:r>
                      <a:r>
                        <a:rPr lang="fr-FR" sz="1400" dirty="0"/>
                        <a:t>, </a:t>
                      </a:r>
                      <a:r>
                        <a:rPr lang="fr-FR" sz="1400" dirty="0" err="1"/>
                        <a:t>Esrom</a:t>
                      </a:r>
                      <a:r>
                        <a:rPr lang="fr-FR" sz="1400" dirty="0"/>
                        <a:t> engendra Aram, 4Aram engendra </a:t>
                      </a:r>
                      <a:r>
                        <a:rPr lang="fr-FR" sz="1400" dirty="0" err="1"/>
                        <a:t>Aminadab</a:t>
                      </a:r>
                      <a:r>
                        <a:rPr lang="fr-FR" sz="1400" dirty="0"/>
                        <a:t>, </a:t>
                      </a:r>
                      <a:r>
                        <a:rPr lang="fr-FR" sz="1400" dirty="0" err="1"/>
                        <a:t>Aminadab</a:t>
                      </a:r>
                      <a:r>
                        <a:rPr lang="fr-FR" sz="1400" dirty="0"/>
                        <a:t> engendra </a:t>
                      </a:r>
                      <a:r>
                        <a:rPr lang="fr-FR" sz="1400" dirty="0" err="1"/>
                        <a:t>Naassôn</a:t>
                      </a:r>
                      <a:r>
                        <a:rPr lang="fr-FR" sz="1400" dirty="0"/>
                        <a:t>, </a:t>
                      </a:r>
                      <a:r>
                        <a:rPr lang="fr-FR" sz="1400" dirty="0" err="1"/>
                        <a:t>Naassôn</a:t>
                      </a:r>
                      <a:r>
                        <a:rPr lang="fr-FR" sz="1400" dirty="0"/>
                        <a:t> engendra Salmon, 5Salmon engendra Booz, de </a:t>
                      </a:r>
                      <a:r>
                        <a:rPr lang="fr-FR" sz="1400" b="1" dirty="0" err="1"/>
                        <a:t>Rahab</a:t>
                      </a:r>
                      <a:r>
                        <a:rPr lang="fr-FR" sz="1400" dirty="0"/>
                        <a:t>, Booz engendra </a:t>
                      </a:r>
                      <a:r>
                        <a:rPr lang="fr-FR" sz="1400" dirty="0" err="1"/>
                        <a:t>Jobed</a:t>
                      </a:r>
                      <a:r>
                        <a:rPr lang="fr-FR" sz="1400" dirty="0"/>
                        <a:t>, de </a:t>
                      </a:r>
                      <a:r>
                        <a:rPr lang="fr-FR" sz="1400" b="1" dirty="0"/>
                        <a:t>Ruth</a:t>
                      </a:r>
                      <a:r>
                        <a:rPr lang="fr-FR" sz="1400" dirty="0"/>
                        <a:t>, </a:t>
                      </a:r>
                      <a:r>
                        <a:rPr lang="fr-FR" sz="1400" dirty="0" err="1"/>
                        <a:t>Jobed</a:t>
                      </a:r>
                      <a:r>
                        <a:rPr lang="fr-FR" sz="1400" dirty="0"/>
                        <a:t> engendra Jessé, 6Jessé engendra le roi David. </a:t>
                      </a:r>
                    </a:p>
                    <a:p>
                      <a:endParaRPr lang="fr-FR" sz="1400" dirty="0"/>
                    </a:p>
                    <a:p>
                      <a:r>
                        <a:rPr lang="fr-FR" sz="1400" dirty="0"/>
                        <a:t>David engendra Salomon, de </a:t>
                      </a:r>
                      <a:r>
                        <a:rPr lang="fr-FR" sz="1400" b="1" dirty="0"/>
                        <a:t>la femme d’</a:t>
                      </a:r>
                      <a:r>
                        <a:rPr lang="fr-FR" sz="1400" b="1" dirty="0" err="1"/>
                        <a:t>Urie</a:t>
                      </a:r>
                      <a:r>
                        <a:rPr lang="fr-FR" sz="1400" dirty="0"/>
                        <a:t>, 7Salomon engendra Roboam, Roboam engendra </a:t>
                      </a:r>
                      <a:r>
                        <a:rPr lang="fr-FR" sz="1400" dirty="0" err="1"/>
                        <a:t>Abia</a:t>
                      </a:r>
                      <a:r>
                        <a:rPr lang="fr-FR" sz="1400" dirty="0"/>
                        <a:t>, </a:t>
                      </a:r>
                      <a:r>
                        <a:rPr lang="fr-FR" sz="1400" dirty="0" err="1"/>
                        <a:t>Abia</a:t>
                      </a:r>
                      <a:r>
                        <a:rPr lang="fr-FR" sz="1400" dirty="0"/>
                        <a:t> engendra Asa, 8Asa engendra Josaphat, Josaphat engendra Joram, Joram engendra Ozias, 9Ozias engendra </a:t>
                      </a:r>
                      <a:r>
                        <a:rPr lang="fr-FR" sz="1400" dirty="0" err="1"/>
                        <a:t>Joatham</a:t>
                      </a:r>
                      <a:r>
                        <a:rPr lang="fr-FR" sz="1400" dirty="0"/>
                        <a:t>, </a:t>
                      </a:r>
                      <a:r>
                        <a:rPr lang="fr-FR" sz="1400" dirty="0" err="1"/>
                        <a:t>Joatham</a:t>
                      </a:r>
                      <a:r>
                        <a:rPr lang="fr-FR" sz="1400" dirty="0"/>
                        <a:t> engendra </a:t>
                      </a:r>
                      <a:r>
                        <a:rPr lang="fr-FR" sz="1400" dirty="0" err="1"/>
                        <a:t>Akhaz</a:t>
                      </a:r>
                      <a:r>
                        <a:rPr lang="fr-FR" sz="1400" dirty="0"/>
                        <a:t>, </a:t>
                      </a:r>
                      <a:r>
                        <a:rPr lang="fr-FR" sz="1400" dirty="0" err="1"/>
                        <a:t>Akhaz</a:t>
                      </a:r>
                      <a:r>
                        <a:rPr lang="fr-FR" sz="1400" dirty="0"/>
                        <a:t> engendra </a:t>
                      </a:r>
                      <a:r>
                        <a:rPr lang="fr-FR" sz="1400" dirty="0" err="1"/>
                        <a:t>Ezékias</a:t>
                      </a:r>
                      <a:r>
                        <a:rPr lang="fr-FR" sz="1400" dirty="0"/>
                        <a:t>, 10Ezékias engendra Manassé, Manassé engendra </a:t>
                      </a:r>
                      <a:r>
                        <a:rPr lang="fr-FR" sz="1400" dirty="0" err="1"/>
                        <a:t>Amôn</a:t>
                      </a:r>
                      <a:r>
                        <a:rPr lang="fr-FR" sz="1400" dirty="0"/>
                        <a:t>, </a:t>
                      </a:r>
                      <a:r>
                        <a:rPr lang="fr-FR" sz="1400" dirty="0" err="1"/>
                        <a:t>Amôn</a:t>
                      </a:r>
                      <a:r>
                        <a:rPr lang="fr-FR" sz="1400" dirty="0"/>
                        <a:t> engendra Josias, 11Josias engendra Jéchonias et ses frères ; ce fut alors la déportation à Babylone. </a:t>
                      </a:r>
                    </a:p>
                    <a:p>
                      <a:endParaRPr lang="fr-FR" sz="1400" dirty="0"/>
                    </a:p>
                    <a:p>
                      <a:r>
                        <a:rPr lang="fr-FR" sz="1400" dirty="0"/>
                        <a:t>12Après la déportation à Babylone, Jéchonias engendra </a:t>
                      </a:r>
                      <a:r>
                        <a:rPr lang="fr-FR" sz="1400" dirty="0" err="1"/>
                        <a:t>Salathiel</a:t>
                      </a:r>
                      <a:r>
                        <a:rPr lang="fr-FR" sz="1400" dirty="0"/>
                        <a:t>, </a:t>
                      </a:r>
                      <a:r>
                        <a:rPr lang="fr-FR" sz="1400" dirty="0" err="1"/>
                        <a:t>Salathiel</a:t>
                      </a:r>
                      <a:r>
                        <a:rPr lang="fr-FR" sz="1400" dirty="0"/>
                        <a:t> engendra Zorobabel, 13Zorobabel engendra </a:t>
                      </a:r>
                      <a:r>
                        <a:rPr lang="fr-FR" sz="1400" dirty="0" err="1"/>
                        <a:t>Abioud</a:t>
                      </a:r>
                      <a:r>
                        <a:rPr lang="fr-FR" sz="1400" dirty="0"/>
                        <a:t>, </a:t>
                      </a:r>
                      <a:r>
                        <a:rPr lang="fr-FR" sz="1400" dirty="0" err="1"/>
                        <a:t>Abioud</a:t>
                      </a:r>
                      <a:r>
                        <a:rPr lang="fr-FR" sz="1400" dirty="0"/>
                        <a:t> engendra </a:t>
                      </a:r>
                      <a:r>
                        <a:rPr lang="fr-FR" sz="1400" dirty="0" err="1"/>
                        <a:t>Eliakim</a:t>
                      </a:r>
                      <a:r>
                        <a:rPr lang="fr-FR" sz="1400" dirty="0"/>
                        <a:t>, </a:t>
                      </a:r>
                      <a:r>
                        <a:rPr lang="fr-FR" sz="1400" dirty="0" err="1"/>
                        <a:t>Eliakim</a:t>
                      </a:r>
                      <a:r>
                        <a:rPr lang="fr-FR" sz="1400" dirty="0"/>
                        <a:t> engendra Azor, 14Azor engendra </a:t>
                      </a:r>
                      <a:r>
                        <a:rPr lang="fr-FR" sz="1400" dirty="0" err="1"/>
                        <a:t>Sadok</a:t>
                      </a:r>
                      <a:r>
                        <a:rPr lang="fr-FR" sz="1400" dirty="0"/>
                        <a:t>, </a:t>
                      </a:r>
                      <a:r>
                        <a:rPr lang="fr-FR" sz="1400" dirty="0" err="1"/>
                        <a:t>Sadok</a:t>
                      </a:r>
                      <a:r>
                        <a:rPr lang="fr-FR" sz="1400" dirty="0"/>
                        <a:t> engendra </a:t>
                      </a:r>
                      <a:r>
                        <a:rPr lang="fr-FR" sz="1400" dirty="0" err="1"/>
                        <a:t>Akhim</a:t>
                      </a:r>
                      <a:r>
                        <a:rPr lang="fr-FR" sz="1400" dirty="0"/>
                        <a:t>, </a:t>
                      </a:r>
                      <a:r>
                        <a:rPr lang="fr-FR" sz="1400" dirty="0" err="1"/>
                        <a:t>Akhim</a:t>
                      </a:r>
                      <a:r>
                        <a:rPr lang="fr-FR" sz="1400" dirty="0"/>
                        <a:t> engendra </a:t>
                      </a:r>
                      <a:r>
                        <a:rPr lang="fr-FR" sz="1400" dirty="0" err="1"/>
                        <a:t>Elioud</a:t>
                      </a:r>
                      <a:r>
                        <a:rPr lang="fr-FR" sz="1400" dirty="0"/>
                        <a:t>, 15Elioud engendra Eléazar,</a:t>
                      </a:r>
                    </a:p>
                    <a:p>
                      <a:r>
                        <a:rPr lang="fr-FR" sz="1400" dirty="0"/>
                        <a:t>Eléazar engendra Mathan, Mathan engendra Jacob, </a:t>
                      </a:r>
                    </a:p>
                    <a:p>
                      <a:r>
                        <a:rPr lang="fr-FR" sz="1400" dirty="0">
                          <a:solidFill>
                            <a:srgbClr val="FF0000"/>
                          </a:solidFill>
                        </a:rPr>
                        <a:t>16Jacob engendra Joseph</a:t>
                      </a:r>
                      <a:r>
                        <a:rPr lang="fr-FR" sz="1400" dirty="0"/>
                        <a:t>, l’époux de </a:t>
                      </a:r>
                      <a:r>
                        <a:rPr lang="fr-FR" sz="1400" b="1" dirty="0"/>
                        <a:t>Marie</a:t>
                      </a:r>
                      <a:r>
                        <a:rPr lang="fr-FR" sz="1400" dirty="0"/>
                        <a:t>,</a:t>
                      </a:r>
                    </a:p>
                    <a:p>
                      <a:r>
                        <a:rPr lang="fr-FR" sz="1400" dirty="0"/>
                        <a:t>de laquelle est né Jésus, que l’on appelle Christ.</a:t>
                      </a:r>
                    </a:p>
                  </a:txBody>
                  <a:tcPr marT="45723" marB="45723">
                    <a:solidFill>
                      <a:schemeClr val="bg1"/>
                    </a:solidFill>
                  </a:tcPr>
                </a:tc>
                <a:tc>
                  <a:txBody>
                    <a:bodyPr/>
                    <a:lstStyle/>
                    <a:p>
                      <a:r>
                        <a:rPr lang="fr-FR" sz="1400" dirty="0"/>
                        <a:t>23Jésus, à ses débuts, avait environ trente ans. </a:t>
                      </a:r>
                    </a:p>
                    <a:p>
                      <a:endParaRPr lang="fr-FR" sz="1400" dirty="0"/>
                    </a:p>
                    <a:p>
                      <a:r>
                        <a:rPr lang="fr-FR" sz="1400" dirty="0"/>
                        <a:t>Il était fils, croyait-on, de </a:t>
                      </a:r>
                      <a:r>
                        <a:rPr lang="fr-FR" sz="1400" dirty="0">
                          <a:solidFill>
                            <a:srgbClr val="FF0000"/>
                          </a:solidFill>
                        </a:rPr>
                        <a:t>Joseph, fils de Héli</a:t>
                      </a:r>
                      <a:r>
                        <a:rPr lang="fr-FR" sz="1400" dirty="0"/>
                        <a:t>,</a:t>
                      </a:r>
                    </a:p>
                    <a:p>
                      <a:r>
                        <a:rPr lang="fr-FR" sz="1400" dirty="0"/>
                        <a:t>24fils de </a:t>
                      </a:r>
                      <a:r>
                        <a:rPr lang="fr-FR" sz="1400" dirty="0" err="1"/>
                        <a:t>Matthat</a:t>
                      </a:r>
                      <a:r>
                        <a:rPr lang="fr-FR" sz="1400" dirty="0"/>
                        <a:t>, fils de Lévi, fils de </a:t>
                      </a:r>
                      <a:r>
                        <a:rPr lang="fr-FR" sz="1400" dirty="0" err="1"/>
                        <a:t>Melchi</a:t>
                      </a:r>
                      <a:r>
                        <a:rPr lang="fr-FR" sz="1400" dirty="0"/>
                        <a:t>, fils de </a:t>
                      </a:r>
                      <a:r>
                        <a:rPr lang="fr-FR" sz="1400" dirty="0" err="1"/>
                        <a:t>Iannaï</a:t>
                      </a:r>
                      <a:r>
                        <a:rPr lang="fr-FR" sz="1400" dirty="0"/>
                        <a:t>, fils de Joseph, 25fils de Mattathias, fils d’</a:t>
                      </a:r>
                      <a:r>
                        <a:rPr lang="fr-FR" sz="1400" dirty="0" err="1"/>
                        <a:t>Amôs</a:t>
                      </a:r>
                      <a:r>
                        <a:rPr lang="fr-FR" sz="1400" dirty="0"/>
                        <a:t>, fils de </a:t>
                      </a:r>
                      <a:r>
                        <a:rPr lang="fr-FR" sz="1400" dirty="0" err="1"/>
                        <a:t>Naoum</a:t>
                      </a:r>
                      <a:r>
                        <a:rPr lang="fr-FR" sz="1400" dirty="0"/>
                        <a:t>, fils de </a:t>
                      </a:r>
                      <a:r>
                        <a:rPr lang="fr-FR" sz="1400" dirty="0" err="1"/>
                        <a:t>Hesli</a:t>
                      </a:r>
                      <a:r>
                        <a:rPr lang="fr-FR" sz="1400" dirty="0"/>
                        <a:t>, fils de </a:t>
                      </a:r>
                      <a:r>
                        <a:rPr lang="fr-FR" sz="1400" dirty="0" err="1"/>
                        <a:t>Naggaï</a:t>
                      </a:r>
                      <a:r>
                        <a:rPr lang="fr-FR" sz="1400" dirty="0"/>
                        <a:t>, 26fils de </a:t>
                      </a:r>
                      <a:r>
                        <a:rPr lang="fr-FR" sz="1400" dirty="0" err="1"/>
                        <a:t>Maath</a:t>
                      </a:r>
                      <a:r>
                        <a:rPr lang="fr-FR" sz="1400" dirty="0"/>
                        <a:t>, fils de Mattathias, fils de </a:t>
                      </a:r>
                      <a:r>
                        <a:rPr lang="fr-FR" sz="1400" dirty="0" err="1"/>
                        <a:t>Semein</a:t>
                      </a:r>
                      <a:r>
                        <a:rPr lang="fr-FR" sz="1400" dirty="0"/>
                        <a:t>, fils de </a:t>
                      </a:r>
                      <a:r>
                        <a:rPr lang="fr-FR" sz="1400" dirty="0" err="1"/>
                        <a:t>Iôsech</a:t>
                      </a:r>
                      <a:r>
                        <a:rPr lang="fr-FR" sz="1400" dirty="0"/>
                        <a:t>, fils de </a:t>
                      </a:r>
                      <a:r>
                        <a:rPr lang="fr-FR" sz="1400" dirty="0" err="1"/>
                        <a:t>Iôda</a:t>
                      </a:r>
                      <a:r>
                        <a:rPr lang="fr-FR" sz="1400" dirty="0"/>
                        <a:t>,</a:t>
                      </a:r>
                    </a:p>
                    <a:p>
                      <a:r>
                        <a:rPr lang="fr-FR" sz="1400" dirty="0"/>
                        <a:t>27fils de </a:t>
                      </a:r>
                      <a:r>
                        <a:rPr lang="fr-FR" sz="1400" dirty="0" err="1"/>
                        <a:t>Iôanân</a:t>
                      </a:r>
                      <a:r>
                        <a:rPr lang="fr-FR" sz="1400" dirty="0"/>
                        <a:t>, fils de Résa, fils de Zorobabel, fils de </a:t>
                      </a:r>
                      <a:r>
                        <a:rPr lang="fr-FR" sz="1400" dirty="0" err="1"/>
                        <a:t>Salathiel</a:t>
                      </a:r>
                      <a:r>
                        <a:rPr lang="fr-FR" sz="1400" dirty="0"/>
                        <a:t>, fils de Néri, 28fils de </a:t>
                      </a:r>
                      <a:r>
                        <a:rPr lang="fr-FR" sz="1400" dirty="0" err="1"/>
                        <a:t>Melchi</a:t>
                      </a:r>
                      <a:r>
                        <a:rPr lang="fr-FR" sz="1400" dirty="0"/>
                        <a:t>, fils d’</a:t>
                      </a:r>
                      <a:r>
                        <a:rPr lang="fr-FR" sz="1400" dirty="0" err="1"/>
                        <a:t>Addi</a:t>
                      </a:r>
                      <a:r>
                        <a:rPr lang="fr-FR" sz="1400" dirty="0"/>
                        <a:t>, fils de </a:t>
                      </a:r>
                      <a:r>
                        <a:rPr lang="fr-FR" sz="1400" dirty="0" err="1"/>
                        <a:t>Kôsam</a:t>
                      </a:r>
                      <a:r>
                        <a:rPr lang="fr-FR" sz="1400" dirty="0"/>
                        <a:t>, fils d’</a:t>
                      </a:r>
                      <a:r>
                        <a:rPr lang="fr-FR" sz="1400" dirty="0" err="1"/>
                        <a:t>Elmadam</a:t>
                      </a:r>
                      <a:r>
                        <a:rPr lang="fr-FR" sz="1400" dirty="0"/>
                        <a:t>, fils d’Er, 29fils de Jésus, fils d’</a:t>
                      </a:r>
                      <a:r>
                        <a:rPr lang="fr-FR" sz="1400" dirty="0" err="1"/>
                        <a:t>Elièser</a:t>
                      </a:r>
                      <a:r>
                        <a:rPr lang="fr-FR" sz="1400" dirty="0"/>
                        <a:t>, fils de </a:t>
                      </a:r>
                      <a:r>
                        <a:rPr lang="fr-FR" sz="1400" dirty="0" err="1"/>
                        <a:t>Iôrim</a:t>
                      </a:r>
                      <a:r>
                        <a:rPr lang="fr-FR" sz="1400" dirty="0"/>
                        <a:t>, fils de </a:t>
                      </a:r>
                      <a:r>
                        <a:rPr lang="fr-FR" sz="1400" dirty="0" err="1"/>
                        <a:t>Matthat</a:t>
                      </a:r>
                      <a:r>
                        <a:rPr lang="fr-FR" sz="1400" dirty="0"/>
                        <a:t>, fils de Lévi,</a:t>
                      </a:r>
                    </a:p>
                    <a:p>
                      <a:r>
                        <a:rPr lang="fr-FR" sz="1400" dirty="0"/>
                        <a:t>30fils de </a:t>
                      </a:r>
                      <a:r>
                        <a:rPr lang="fr-FR" sz="1400" dirty="0" err="1"/>
                        <a:t>Syméôn</a:t>
                      </a:r>
                      <a:r>
                        <a:rPr lang="fr-FR" sz="1400" dirty="0"/>
                        <a:t>, fils de Juda, fils de Joseph, fils de </a:t>
                      </a:r>
                      <a:r>
                        <a:rPr lang="fr-FR" sz="1400" dirty="0" err="1"/>
                        <a:t>Iônam</a:t>
                      </a:r>
                      <a:r>
                        <a:rPr lang="fr-FR" sz="1400" dirty="0"/>
                        <a:t>, fils d’</a:t>
                      </a:r>
                      <a:r>
                        <a:rPr lang="fr-FR" sz="1400" dirty="0" err="1"/>
                        <a:t>Eliakim</a:t>
                      </a:r>
                      <a:r>
                        <a:rPr lang="fr-FR" sz="1400" dirty="0"/>
                        <a:t>, 31fils de </a:t>
                      </a:r>
                      <a:r>
                        <a:rPr lang="fr-FR" sz="1400" dirty="0" err="1"/>
                        <a:t>Méléa</a:t>
                      </a:r>
                      <a:r>
                        <a:rPr lang="fr-FR" sz="1400" dirty="0"/>
                        <a:t>, fils de </a:t>
                      </a:r>
                      <a:r>
                        <a:rPr lang="fr-FR" sz="1400" dirty="0" err="1"/>
                        <a:t>Menna</a:t>
                      </a:r>
                      <a:r>
                        <a:rPr lang="fr-FR" sz="1400" dirty="0"/>
                        <a:t>, fils de </a:t>
                      </a:r>
                      <a:r>
                        <a:rPr lang="fr-FR" sz="1400" dirty="0" err="1"/>
                        <a:t>Mattatha</a:t>
                      </a:r>
                      <a:r>
                        <a:rPr lang="fr-FR" sz="1400" dirty="0"/>
                        <a:t>, fils de </a:t>
                      </a:r>
                      <a:r>
                        <a:rPr lang="fr-FR" sz="1400" dirty="0" err="1"/>
                        <a:t>Natham</a:t>
                      </a:r>
                      <a:r>
                        <a:rPr lang="fr-FR" sz="1400" dirty="0"/>
                        <a:t>, fils de David,</a:t>
                      </a:r>
                    </a:p>
                    <a:p>
                      <a:r>
                        <a:rPr lang="fr-FR" sz="1400" dirty="0"/>
                        <a:t>32fils de Jessé, fils de </a:t>
                      </a:r>
                      <a:r>
                        <a:rPr lang="fr-FR" sz="1400" dirty="0" err="1"/>
                        <a:t>Jobed</a:t>
                      </a:r>
                      <a:r>
                        <a:rPr lang="fr-FR" sz="1400" dirty="0"/>
                        <a:t>, fils de Booz, fils de Sala, fils de </a:t>
                      </a:r>
                      <a:r>
                        <a:rPr lang="fr-FR" sz="1400" dirty="0" err="1"/>
                        <a:t>Naassôn</a:t>
                      </a:r>
                      <a:r>
                        <a:rPr lang="fr-FR" sz="1400" dirty="0"/>
                        <a:t>, 33fils d’</a:t>
                      </a:r>
                      <a:r>
                        <a:rPr lang="fr-FR" sz="1400" dirty="0" err="1"/>
                        <a:t>Aminadab</a:t>
                      </a:r>
                      <a:r>
                        <a:rPr lang="fr-FR" sz="1400" dirty="0"/>
                        <a:t>, fils d’</a:t>
                      </a:r>
                      <a:r>
                        <a:rPr lang="fr-FR" sz="1400" dirty="0" err="1"/>
                        <a:t>Admîn</a:t>
                      </a:r>
                      <a:r>
                        <a:rPr lang="fr-FR" sz="1400" dirty="0"/>
                        <a:t>, fils d’</a:t>
                      </a:r>
                      <a:r>
                        <a:rPr lang="fr-FR" sz="1400" dirty="0" err="1"/>
                        <a:t>Arni</a:t>
                      </a:r>
                      <a:r>
                        <a:rPr lang="fr-FR" sz="1400" dirty="0"/>
                        <a:t>, fils d’</a:t>
                      </a:r>
                      <a:r>
                        <a:rPr lang="fr-FR" sz="1400" dirty="0" err="1"/>
                        <a:t>Esrom</a:t>
                      </a:r>
                      <a:r>
                        <a:rPr lang="fr-FR" sz="1400" dirty="0"/>
                        <a:t>, fils de </a:t>
                      </a:r>
                      <a:r>
                        <a:rPr lang="fr-FR" sz="1400" dirty="0" err="1"/>
                        <a:t>Pharès</a:t>
                      </a:r>
                      <a:r>
                        <a:rPr lang="fr-FR" sz="1400" dirty="0"/>
                        <a:t>, fils de Juda, 34fils de Jacob, fils d’Isaac,</a:t>
                      </a:r>
                    </a:p>
                    <a:p>
                      <a:r>
                        <a:rPr lang="fr-FR" sz="1400" dirty="0"/>
                        <a:t>fils d’Abraham, </a:t>
                      </a:r>
                      <a:r>
                        <a:rPr lang="fr-FR" sz="1400" dirty="0">
                          <a:solidFill>
                            <a:schemeClr val="accent2"/>
                          </a:solidFill>
                        </a:rPr>
                        <a:t>fils de </a:t>
                      </a:r>
                      <a:r>
                        <a:rPr lang="fr-FR" sz="1400" dirty="0" err="1">
                          <a:solidFill>
                            <a:schemeClr val="accent2"/>
                          </a:solidFill>
                        </a:rPr>
                        <a:t>Thara</a:t>
                      </a:r>
                      <a:r>
                        <a:rPr lang="fr-FR" sz="1400" dirty="0">
                          <a:solidFill>
                            <a:schemeClr val="accent2"/>
                          </a:solidFill>
                        </a:rPr>
                        <a:t>, fils de </a:t>
                      </a:r>
                      <a:r>
                        <a:rPr lang="fr-FR" sz="1400" dirty="0" err="1">
                          <a:solidFill>
                            <a:schemeClr val="accent2"/>
                          </a:solidFill>
                        </a:rPr>
                        <a:t>Nachôr</a:t>
                      </a:r>
                      <a:r>
                        <a:rPr lang="fr-FR" sz="1400" dirty="0">
                          <a:solidFill>
                            <a:schemeClr val="accent2"/>
                          </a:solidFill>
                        </a:rPr>
                        <a:t>,</a:t>
                      </a:r>
                    </a:p>
                    <a:p>
                      <a:r>
                        <a:rPr lang="fr-FR" sz="1400" dirty="0">
                          <a:solidFill>
                            <a:schemeClr val="accent2"/>
                          </a:solidFill>
                        </a:rPr>
                        <a:t>35fils de </a:t>
                      </a:r>
                      <a:r>
                        <a:rPr lang="fr-FR" sz="1400" dirty="0" err="1">
                          <a:solidFill>
                            <a:schemeClr val="accent2"/>
                          </a:solidFill>
                        </a:rPr>
                        <a:t>Sérouch</a:t>
                      </a:r>
                      <a:r>
                        <a:rPr lang="fr-FR" sz="1400" dirty="0">
                          <a:solidFill>
                            <a:schemeClr val="accent2"/>
                          </a:solidFill>
                        </a:rPr>
                        <a:t>, fils de </a:t>
                      </a:r>
                      <a:r>
                        <a:rPr lang="fr-FR" sz="1400" dirty="0" err="1">
                          <a:solidFill>
                            <a:schemeClr val="accent2"/>
                          </a:solidFill>
                        </a:rPr>
                        <a:t>Ragau</a:t>
                      </a:r>
                      <a:r>
                        <a:rPr lang="fr-FR" sz="1400" dirty="0">
                          <a:solidFill>
                            <a:schemeClr val="accent2"/>
                          </a:solidFill>
                        </a:rPr>
                        <a:t>, fils de </a:t>
                      </a:r>
                      <a:r>
                        <a:rPr lang="fr-FR" sz="1400" dirty="0" err="1">
                          <a:solidFill>
                            <a:schemeClr val="accent2"/>
                          </a:solidFill>
                        </a:rPr>
                        <a:t>Phalek</a:t>
                      </a:r>
                      <a:r>
                        <a:rPr lang="fr-FR" sz="1400" dirty="0">
                          <a:solidFill>
                            <a:schemeClr val="accent2"/>
                          </a:solidFill>
                        </a:rPr>
                        <a:t>, fils d’</a:t>
                      </a:r>
                      <a:r>
                        <a:rPr lang="fr-FR" sz="1400" dirty="0" err="1">
                          <a:solidFill>
                            <a:schemeClr val="accent2"/>
                          </a:solidFill>
                        </a:rPr>
                        <a:t>Eber</a:t>
                      </a:r>
                      <a:r>
                        <a:rPr lang="fr-FR" sz="1400" dirty="0">
                          <a:solidFill>
                            <a:schemeClr val="accent2"/>
                          </a:solidFill>
                        </a:rPr>
                        <a:t>,</a:t>
                      </a:r>
                    </a:p>
                    <a:p>
                      <a:r>
                        <a:rPr lang="fr-FR" sz="1400" dirty="0">
                          <a:solidFill>
                            <a:schemeClr val="accent2"/>
                          </a:solidFill>
                        </a:rPr>
                        <a:t>fils de Sala, 36fils de </a:t>
                      </a:r>
                      <a:r>
                        <a:rPr lang="fr-FR" sz="1400" dirty="0" err="1">
                          <a:solidFill>
                            <a:schemeClr val="accent2"/>
                          </a:solidFill>
                        </a:rPr>
                        <a:t>Kaïnam</a:t>
                      </a:r>
                      <a:r>
                        <a:rPr lang="fr-FR" sz="1400" dirty="0">
                          <a:solidFill>
                            <a:schemeClr val="accent2"/>
                          </a:solidFill>
                        </a:rPr>
                        <a:t>, fils d’</a:t>
                      </a:r>
                      <a:r>
                        <a:rPr lang="fr-FR" sz="1400" dirty="0" err="1">
                          <a:solidFill>
                            <a:schemeClr val="accent2"/>
                          </a:solidFill>
                        </a:rPr>
                        <a:t>Arphaxad</a:t>
                      </a:r>
                      <a:r>
                        <a:rPr lang="fr-FR" sz="1400" dirty="0">
                          <a:solidFill>
                            <a:schemeClr val="accent2"/>
                          </a:solidFill>
                        </a:rPr>
                        <a:t>, fils de Sem, fils de Noé, fils de </a:t>
                      </a:r>
                      <a:r>
                        <a:rPr lang="fr-FR" sz="1400" dirty="0" err="1">
                          <a:solidFill>
                            <a:schemeClr val="accent2"/>
                          </a:solidFill>
                        </a:rPr>
                        <a:t>Lamek</a:t>
                      </a:r>
                      <a:r>
                        <a:rPr lang="fr-FR" sz="1400" dirty="0">
                          <a:solidFill>
                            <a:schemeClr val="accent2"/>
                          </a:solidFill>
                        </a:rPr>
                        <a:t>, 37fils de </a:t>
                      </a:r>
                      <a:r>
                        <a:rPr lang="fr-FR" sz="1400" dirty="0" err="1">
                          <a:solidFill>
                            <a:schemeClr val="accent2"/>
                          </a:solidFill>
                        </a:rPr>
                        <a:t>Mathousala</a:t>
                      </a:r>
                      <a:r>
                        <a:rPr lang="fr-FR" sz="1400" dirty="0">
                          <a:solidFill>
                            <a:schemeClr val="accent2"/>
                          </a:solidFill>
                        </a:rPr>
                        <a:t>,</a:t>
                      </a:r>
                    </a:p>
                    <a:p>
                      <a:r>
                        <a:rPr lang="fr-FR" sz="1400" dirty="0">
                          <a:solidFill>
                            <a:schemeClr val="accent2"/>
                          </a:solidFill>
                        </a:rPr>
                        <a:t>fils de Hénoch, fils de </a:t>
                      </a:r>
                      <a:r>
                        <a:rPr lang="fr-FR" sz="1400" dirty="0" err="1">
                          <a:solidFill>
                            <a:schemeClr val="accent2"/>
                          </a:solidFill>
                        </a:rPr>
                        <a:t>Iaret</a:t>
                      </a:r>
                      <a:r>
                        <a:rPr lang="fr-FR" sz="1400" dirty="0">
                          <a:solidFill>
                            <a:schemeClr val="accent2"/>
                          </a:solidFill>
                        </a:rPr>
                        <a:t>, fils de </a:t>
                      </a:r>
                      <a:r>
                        <a:rPr lang="fr-FR" sz="1400" dirty="0" err="1">
                          <a:solidFill>
                            <a:schemeClr val="accent2"/>
                          </a:solidFill>
                        </a:rPr>
                        <a:t>Maléléel</a:t>
                      </a:r>
                      <a:r>
                        <a:rPr lang="fr-FR" sz="1400" dirty="0">
                          <a:solidFill>
                            <a:schemeClr val="accent2"/>
                          </a:solidFill>
                        </a:rPr>
                        <a:t>, fils de </a:t>
                      </a:r>
                      <a:r>
                        <a:rPr lang="fr-FR" sz="1400" dirty="0" err="1">
                          <a:solidFill>
                            <a:schemeClr val="accent2"/>
                          </a:solidFill>
                        </a:rPr>
                        <a:t>Kaïnam</a:t>
                      </a:r>
                      <a:r>
                        <a:rPr lang="fr-FR" sz="1400" dirty="0">
                          <a:solidFill>
                            <a:schemeClr val="accent2"/>
                          </a:solidFill>
                        </a:rPr>
                        <a:t>,</a:t>
                      </a:r>
                    </a:p>
                    <a:p>
                      <a:r>
                        <a:rPr lang="fr-FR" sz="1400" dirty="0">
                          <a:solidFill>
                            <a:schemeClr val="accent2"/>
                          </a:solidFill>
                        </a:rPr>
                        <a:t>38fils d’</a:t>
                      </a:r>
                      <a:r>
                        <a:rPr lang="fr-FR" sz="1400" dirty="0" err="1">
                          <a:solidFill>
                            <a:schemeClr val="accent2"/>
                          </a:solidFill>
                        </a:rPr>
                        <a:t>Enôs</a:t>
                      </a:r>
                      <a:r>
                        <a:rPr lang="fr-FR" sz="1400" dirty="0">
                          <a:solidFill>
                            <a:schemeClr val="accent2"/>
                          </a:solidFill>
                        </a:rPr>
                        <a:t>, fils de Seth, fils d’Adam,</a:t>
                      </a:r>
                    </a:p>
                    <a:p>
                      <a:r>
                        <a:rPr lang="fr-FR" sz="1400" dirty="0">
                          <a:solidFill>
                            <a:schemeClr val="accent2"/>
                          </a:solidFill>
                        </a:rPr>
                        <a:t>fils de Dieu.</a:t>
                      </a:r>
                    </a:p>
                  </a:txBody>
                  <a:tcPr marT="45723" marB="45723">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Image 3">
            <a:extLst>
              <a:ext uri="{FF2B5EF4-FFF2-40B4-BE49-F238E27FC236}">
                <a16:creationId xmlns:a16="http://schemas.microsoft.com/office/drawing/2014/main" id="{D8B2CADD-F08B-40C6-A9D6-16CB239AA9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260350"/>
            <a:ext cx="4113212" cy="560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Image 5">
            <a:extLst>
              <a:ext uri="{FF2B5EF4-FFF2-40B4-BE49-F238E27FC236}">
                <a16:creationId xmlns:a16="http://schemas.microsoft.com/office/drawing/2014/main" id="{DF0BB162-D017-4534-A2B4-37DEA0CD53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404813"/>
            <a:ext cx="3602038" cy="560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a:extLst>
              <a:ext uri="{FF2B5EF4-FFF2-40B4-BE49-F238E27FC236}">
                <a16:creationId xmlns:a16="http://schemas.microsoft.com/office/drawing/2014/main" id="{72200ED9-31D5-4F46-8BFA-A55E1268AD3B}"/>
              </a:ext>
            </a:extLst>
          </p:cNvPr>
          <p:cNvSpPr>
            <a:spLocks noGrp="1" noChangeArrowheads="1"/>
          </p:cNvSpPr>
          <p:nvPr>
            <p:ph type="title"/>
          </p:nvPr>
        </p:nvSpPr>
        <p:spPr>
          <a:xfrm>
            <a:off x="685800" y="1484784"/>
            <a:ext cx="7772400" cy="1143000"/>
          </a:xfrm>
        </p:spPr>
        <p:txBody>
          <a:bodyPr/>
          <a:lstStyle/>
          <a:p>
            <a:r>
              <a:rPr lang="fr-FR" altLang="fr-FR" dirty="0"/>
              <a:t>Les tentations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3">
            <a:extLst>
              <a:ext uri="{FF2B5EF4-FFF2-40B4-BE49-F238E27FC236}">
                <a16:creationId xmlns:a16="http://schemas.microsoft.com/office/drawing/2014/main" id="{AD8847FF-0E2C-4583-ADD6-F03A76098C89}"/>
              </a:ext>
            </a:extLst>
          </p:cNvPr>
          <p:cNvGraphicFramePr>
            <a:graphicFrameLocks noGrp="1"/>
          </p:cNvGraphicFramePr>
          <p:nvPr>
            <p:extLst>
              <p:ext uri="{D42A27DB-BD31-4B8C-83A1-F6EECF244321}">
                <p14:modId xmlns:p14="http://schemas.microsoft.com/office/powerpoint/2010/main" val="1731442370"/>
              </p:ext>
            </p:extLst>
          </p:nvPr>
        </p:nvGraphicFramePr>
        <p:xfrm>
          <a:off x="0" y="28817"/>
          <a:ext cx="9144000" cy="6853238"/>
        </p:xfrm>
        <a:graphic>
          <a:graphicData uri="http://schemas.openxmlformats.org/drawingml/2006/table">
            <a:tbl>
              <a:tblPr firstRow="1" bandRow="1">
                <a:tableStyleId>{5C22544A-7EE6-4342-B048-85BDC9FD1C3A}</a:tableStyleId>
              </a:tblPr>
              <a:tblGrid>
                <a:gridCol w="3381504">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2256">
                  <a:extLst>
                    <a:ext uri="{9D8B030D-6E8A-4147-A177-3AD203B41FA5}">
                      <a16:colId xmlns:a16="http://schemas.microsoft.com/office/drawing/2014/main" val="20002"/>
                    </a:ext>
                  </a:extLst>
                </a:gridCol>
              </a:tblGrid>
              <a:tr h="360090">
                <a:tc>
                  <a:txBody>
                    <a:bodyPr/>
                    <a:lstStyle/>
                    <a:p>
                      <a:pPr algn="ctr"/>
                      <a:r>
                        <a:rPr lang="fr-FR" sz="1200" dirty="0">
                          <a:solidFill>
                            <a:schemeClr val="tx1"/>
                          </a:solidFill>
                        </a:rPr>
                        <a:t>Mt 4,1-13</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200" dirty="0">
                          <a:solidFill>
                            <a:schemeClr val="tx1"/>
                          </a:solidFill>
                        </a:rPr>
                        <a:t>Mc 1, 12-13</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200" dirty="0" err="1">
                          <a:solidFill>
                            <a:schemeClr val="tx1"/>
                          </a:solidFill>
                        </a:rPr>
                        <a:t>Lc</a:t>
                      </a:r>
                      <a:r>
                        <a:rPr lang="fr-FR" sz="1200" dirty="0">
                          <a:solidFill>
                            <a:schemeClr val="tx1"/>
                          </a:solidFill>
                        </a:rPr>
                        <a:t> 4,1-13</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6493148">
                <a:tc>
                  <a:txBody>
                    <a:bodyPr/>
                    <a:lstStyle/>
                    <a:p>
                      <a:r>
                        <a:rPr lang="fr-FR" sz="1200" dirty="0"/>
                        <a:t>1Alors Jésus fut conduit par l’Esprit au désert, pour être tenté par le diable. </a:t>
                      </a:r>
                    </a:p>
                    <a:p>
                      <a:r>
                        <a:rPr lang="fr-FR" sz="1200" dirty="0"/>
                        <a:t>2Après avoir jeûné quarante jours et quarante nuits, il finit par avoir faim. </a:t>
                      </a:r>
                    </a:p>
                    <a:p>
                      <a:endParaRPr lang="fr-FR" sz="1200" dirty="0"/>
                    </a:p>
                    <a:p>
                      <a:r>
                        <a:rPr lang="fr-FR" sz="1200" dirty="0"/>
                        <a:t>3Le tentateur s’approcha et lui dit : « Si tu es le Fils de Dieu, ordonne que ces pierres deviennent des pains. » </a:t>
                      </a:r>
                    </a:p>
                    <a:p>
                      <a:r>
                        <a:rPr lang="fr-FR" sz="1200" dirty="0"/>
                        <a:t>4Mais il répliqua : « Il est écrit : Ce n’est pas seulement de pain que l’homme vivra, mais de toute parole sortant de la bouche de Dieu. » </a:t>
                      </a:r>
                    </a:p>
                    <a:p>
                      <a:endParaRPr lang="fr-FR" sz="1200" dirty="0"/>
                    </a:p>
                    <a:p>
                      <a:r>
                        <a:rPr lang="fr-FR" sz="1200" dirty="0"/>
                        <a:t>5Alors le diable l’emmène dans la Ville Sainte, le place sur le faîte du temple </a:t>
                      </a:r>
                    </a:p>
                    <a:p>
                      <a:r>
                        <a:rPr lang="fr-FR" sz="1200" dirty="0"/>
                        <a:t>6et lui dit : « Si tu es le Fils de Dieu, jette-toi en bas, car il est écrit : Il donnera pour toi des ordres à ses anges et ils te porteront sur leurs mains pour t’éviter de heurter du pied quelque pierre. » </a:t>
                      </a:r>
                    </a:p>
                    <a:p>
                      <a:r>
                        <a:rPr lang="fr-FR" sz="1200" dirty="0"/>
                        <a:t>7Jésus lui dit : « Il est aussi écrit : Tu ne mettras pas à l’épreuve le Seigneur ton Dieu. »</a:t>
                      </a:r>
                    </a:p>
                    <a:p>
                      <a:r>
                        <a:rPr lang="fr-FR" sz="1200" dirty="0"/>
                        <a:t> </a:t>
                      </a:r>
                    </a:p>
                    <a:p>
                      <a:r>
                        <a:rPr lang="fr-FR" sz="1200" dirty="0"/>
                        <a:t>8Le diable l’emmène encore sur une très haute montagne ; il lui montre tous les royaumes du monde avec leur gloire </a:t>
                      </a:r>
                    </a:p>
                    <a:p>
                      <a:r>
                        <a:rPr lang="fr-FR" sz="1200" dirty="0"/>
                        <a:t>9et lui dit : « Tout cela je te le donnerai, si tu te prosternes et m’adores. » </a:t>
                      </a:r>
                    </a:p>
                    <a:p>
                      <a:r>
                        <a:rPr lang="fr-FR" sz="1200" dirty="0"/>
                        <a:t>10Alors Jésus lui dit : « Retire-toi, Satan ! Car il est écrit : Le Seigneur ton Dieu tu adoreras et c’est à lui seul que tu rendras un culte. » </a:t>
                      </a:r>
                    </a:p>
                    <a:p>
                      <a:endParaRPr lang="fr-FR" sz="1200" dirty="0"/>
                    </a:p>
                    <a:p>
                      <a:r>
                        <a:rPr lang="fr-FR" sz="1200" dirty="0"/>
                        <a:t>11Alors le diable le laisse, et voici que des anges s’approchèrent, et ils le servaient.</a:t>
                      </a:r>
                    </a:p>
                    <a:p>
                      <a:endParaRPr lang="fr-FR" sz="1200" dirty="0"/>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200" dirty="0"/>
                        <a:t>12Aussitôt l’Esprit pousse Jésus au désert. </a:t>
                      </a:r>
                    </a:p>
                    <a:p>
                      <a:r>
                        <a:rPr lang="fr-FR" sz="1200" dirty="0"/>
                        <a:t>13Durant quarante jours, au désert, il fut tenté par Satan. Il était avec les bêtes sauvages et les anges le servaient.</a:t>
                      </a:r>
                    </a:p>
                    <a:p>
                      <a:endParaRPr lang="fr-FR" sz="1200" dirty="0"/>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200" dirty="0"/>
                        <a:t>1Jésus, rempli d’Esprit Saint, revint du Jourdain et il était dans le désert, conduit par l’Esprit, </a:t>
                      </a:r>
                    </a:p>
                    <a:p>
                      <a:r>
                        <a:rPr lang="fr-FR" sz="1200" dirty="0"/>
                        <a:t>2pendant quarante jours, et il était tenté par le diable. </a:t>
                      </a:r>
                    </a:p>
                    <a:p>
                      <a:r>
                        <a:rPr lang="fr-FR" sz="1200" dirty="0"/>
                        <a:t>Il ne mangea rien durant ces jours-là, et lorsque ce temps fut écoulé, il eut faim.</a:t>
                      </a:r>
                    </a:p>
                    <a:p>
                      <a:r>
                        <a:rPr lang="fr-FR" sz="1200" dirty="0"/>
                        <a:t> </a:t>
                      </a:r>
                    </a:p>
                    <a:p>
                      <a:r>
                        <a:rPr lang="fr-FR" sz="1200" dirty="0"/>
                        <a:t>3Alors le diable lui dit : « Si tu es le Fils de Dieu, ordonne à cette pierre de devenir du pain. » </a:t>
                      </a:r>
                    </a:p>
                    <a:p>
                      <a:r>
                        <a:rPr lang="fr-FR" sz="1200" dirty="0"/>
                        <a:t>4Jésus lui répondit : « Il est écrit : Ce n’est pas seulement de pain que l’homme vivra. » </a:t>
                      </a:r>
                    </a:p>
                    <a:p>
                      <a:endParaRPr lang="fr-FR" sz="1200" dirty="0"/>
                    </a:p>
                    <a:p>
                      <a:r>
                        <a:rPr lang="fr-FR" sz="1200" dirty="0"/>
                        <a:t>5Le diable le conduisit plus haut, lui fit voir en un instant tous les royaumes de la terre </a:t>
                      </a:r>
                    </a:p>
                    <a:p>
                      <a:r>
                        <a:rPr lang="fr-FR" sz="1200" dirty="0"/>
                        <a:t>6et lui dit : « Je te donnerai tout ce pouvoir avec la gloire de ces royaumes, parce que c’est à moi qu’il a été remis et que je le donne à qui je veux. </a:t>
                      </a:r>
                    </a:p>
                    <a:p>
                      <a:r>
                        <a:rPr lang="fr-FR" sz="1200" dirty="0"/>
                        <a:t>7Toi donc, si tu m’adores, tu l’auras tout entier. » </a:t>
                      </a:r>
                    </a:p>
                    <a:p>
                      <a:r>
                        <a:rPr lang="fr-FR" sz="1200" dirty="0"/>
                        <a:t>8Jésus lui répondit : « Il est écrit : Tu adoreras le Seigneur ton Dieu, et c’est à lui seul que tu rendras un culte. » </a:t>
                      </a:r>
                    </a:p>
                    <a:p>
                      <a:endParaRPr lang="fr-FR" sz="1200" dirty="0"/>
                    </a:p>
                    <a:p>
                      <a:r>
                        <a:rPr lang="fr-FR" sz="1200" dirty="0"/>
                        <a:t>9Le diable le conduisit alors à Jérusalem ; il le plaça sur le faîte du temple et lui dit : « Si tu es Fils de Dieu, jette-toi d’ici en bas ; </a:t>
                      </a:r>
                    </a:p>
                    <a:p>
                      <a:r>
                        <a:rPr lang="fr-FR" sz="1200" dirty="0"/>
                        <a:t>10car il est écrit : Il donnera pour toi ordre à ses anges de te garder, </a:t>
                      </a:r>
                    </a:p>
                    <a:p>
                      <a:r>
                        <a:rPr lang="fr-FR" sz="1200" dirty="0"/>
                        <a:t>11et encore : ils te porteront sur leurs mains pour t’éviter de heurter du pied quelque pierre. » </a:t>
                      </a:r>
                    </a:p>
                    <a:p>
                      <a:r>
                        <a:rPr lang="fr-FR" sz="1200" dirty="0"/>
                        <a:t>12Jésus lui répondit : « Il est dit : Tu ne mettras pas à l’épreuve le Seigneur ton Dieu. »</a:t>
                      </a:r>
                    </a:p>
                    <a:p>
                      <a:endParaRPr lang="fr-FR" sz="1200" dirty="0"/>
                    </a:p>
                    <a:p>
                      <a:r>
                        <a:rPr lang="fr-FR" sz="1200" dirty="0"/>
                        <a:t>13Ayant alors épuisé toute tentation possible, le diable s’écarta de lui jusqu’au moment fixé.</a:t>
                      </a:r>
                    </a:p>
                    <a:p>
                      <a:endParaRPr lang="fr-FR" sz="1200" dirty="0"/>
                    </a:p>
                    <a:p>
                      <a:endParaRPr lang="fr-FR" sz="1200" dirty="0"/>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3">
            <a:extLst>
              <a:ext uri="{FF2B5EF4-FFF2-40B4-BE49-F238E27FC236}">
                <a16:creationId xmlns:a16="http://schemas.microsoft.com/office/drawing/2014/main" id="{B486AB6A-845A-4781-8690-6864D54E3FFF}"/>
              </a:ext>
            </a:extLst>
          </p:cNvPr>
          <p:cNvGraphicFramePr>
            <a:graphicFrameLocks noGrp="1"/>
          </p:cNvGraphicFramePr>
          <p:nvPr/>
        </p:nvGraphicFramePr>
        <p:xfrm>
          <a:off x="0" y="0"/>
          <a:ext cx="9144000" cy="6669214"/>
        </p:xfrm>
        <a:graphic>
          <a:graphicData uri="http://schemas.openxmlformats.org/drawingml/2006/table">
            <a:tbl>
              <a:tblPr firstRow="1" bandRow="1">
                <a:tableStyleId>{5C22544A-7EE6-4342-B048-85BDC9FD1C3A}</a:tableStyleId>
              </a:tblPr>
              <a:tblGrid>
                <a:gridCol w="3381504">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2256">
                  <a:extLst>
                    <a:ext uri="{9D8B030D-6E8A-4147-A177-3AD203B41FA5}">
                      <a16:colId xmlns:a16="http://schemas.microsoft.com/office/drawing/2014/main" val="20002"/>
                    </a:ext>
                  </a:extLst>
                </a:gridCol>
              </a:tblGrid>
              <a:tr h="359890">
                <a:tc>
                  <a:txBody>
                    <a:bodyPr/>
                    <a:lstStyle/>
                    <a:p>
                      <a:pPr algn="ctr"/>
                      <a:r>
                        <a:rPr lang="fr-FR" sz="1400" dirty="0">
                          <a:solidFill>
                            <a:schemeClr val="tx1"/>
                          </a:solidFill>
                        </a:rPr>
                        <a:t>Mt 4,1-13</a:t>
                      </a:r>
                    </a:p>
                  </a:txBody>
                  <a:tcPr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fr-FR" sz="1400" dirty="0">
                          <a:solidFill>
                            <a:schemeClr val="tx1"/>
                          </a:solidFill>
                        </a:rPr>
                        <a:t>Mc 1, 12-13</a:t>
                      </a:r>
                    </a:p>
                  </a:txBody>
                  <a:tcPr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fr-FR" sz="1400" dirty="0" err="1">
                          <a:solidFill>
                            <a:schemeClr val="tx1"/>
                          </a:solidFill>
                        </a:rPr>
                        <a:t>Lc</a:t>
                      </a:r>
                      <a:r>
                        <a:rPr lang="fr-FR" sz="1400" dirty="0">
                          <a:solidFill>
                            <a:schemeClr val="tx1"/>
                          </a:solidFill>
                        </a:rPr>
                        <a:t> 4,1-13</a:t>
                      </a:r>
                    </a:p>
                  </a:txBody>
                  <a:tcPr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0"/>
                  </a:ext>
                </a:extLst>
              </a:tr>
              <a:tr h="6309198">
                <a:tc>
                  <a:txBody>
                    <a:bodyPr/>
                    <a:lstStyle/>
                    <a:p>
                      <a:r>
                        <a:rPr lang="fr-FR" sz="1200" dirty="0"/>
                        <a:t>1Alors Jésus fut </a:t>
                      </a:r>
                      <a:r>
                        <a:rPr lang="fr-FR" sz="1200" dirty="0">
                          <a:solidFill>
                            <a:schemeClr val="tx1"/>
                          </a:solidFill>
                        </a:rPr>
                        <a:t>conduit</a:t>
                      </a:r>
                      <a:r>
                        <a:rPr lang="fr-FR" sz="1200" dirty="0"/>
                        <a:t> par l’Esprit </a:t>
                      </a:r>
                      <a:r>
                        <a:rPr lang="fr-FR" sz="1200" dirty="0">
                          <a:solidFill>
                            <a:schemeClr val="accent2"/>
                          </a:solidFill>
                        </a:rPr>
                        <a:t>au</a:t>
                      </a:r>
                      <a:r>
                        <a:rPr lang="fr-FR" sz="1200" dirty="0"/>
                        <a:t> désert, </a:t>
                      </a:r>
                      <a:r>
                        <a:rPr lang="fr-FR" sz="1200" dirty="0">
                          <a:solidFill>
                            <a:schemeClr val="accent2"/>
                          </a:solidFill>
                        </a:rPr>
                        <a:t>pour</a:t>
                      </a:r>
                      <a:r>
                        <a:rPr lang="fr-FR" sz="1200" dirty="0"/>
                        <a:t> être tenté par le diable. </a:t>
                      </a:r>
                    </a:p>
                    <a:p>
                      <a:r>
                        <a:rPr lang="fr-FR" sz="1200" dirty="0"/>
                        <a:t>2Après avoir jeûné quarante jours et </a:t>
                      </a:r>
                      <a:r>
                        <a:rPr lang="fr-FR" sz="1200" dirty="0">
                          <a:solidFill>
                            <a:schemeClr val="accent2"/>
                          </a:solidFill>
                        </a:rPr>
                        <a:t>quarante nuits</a:t>
                      </a:r>
                      <a:r>
                        <a:rPr lang="fr-FR" sz="1200" dirty="0"/>
                        <a:t>, il finit par avoir faim. </a:t>
                      </a:r>
                    </a:p>
                    <a:p>
                      <a:r>
                        <a:rPr lang="fr-FR" sz="1200" dirty="0"/>
                        <a:t>3Le </a:t>
                      </a:r>
                      <a:r>
                        <a:rPr lang="fr-FR" sz="1200" dirty="0">
                          <a:solidFill>
                            <a:schemeClr val="accent2"/>
                          </a:solidFill>
                        </a:rPr>
                        <a:t>tentateur s’approcha </a:t>
                      </a:r>
                      <a:r>
                        <a:rPr lang="fr-FR" sz="1200" dirty="0"/>
                        <a:t>et lui dit : « Si tu es le Fils de Dieu, ordonne que ces pierres deviennent des pains. » </a:t>
                      </a:r>
                    </a:p>
                    <a:p>
                      <a:r>
                        <a:rPr lang="fr-FR" sz="1200" dirty="0"/>
                        <a:t>4Mais il répliqua : « Il est écrit : Ce n’est pas seulement de pain que l’homme vivra, </a:t>
                      </a:r>
                      <a:r>
                        <a:rPr lang="fr-FR" sz="1200" dirty="0">
                          <a:solidFill>
                            <a:schemeClr val="accent2"/>
                          </a:solidFill>
                        </a:rPr>
                        <a:t>mais de toute parole sortant de la bouche de Dieu</a:t>
                      </a:r>
                      <a:r>
                        <a:rPr lang="fr-FR" sz="1200" dirty="0"/>
                        <a:t>. » </a:t>
                      </a:r>
                    </a:p>
                    <a:p>
                      <a:endParaRPr lang="fr-FR" sz="1200" dirty="0"/>
                    </a:p>
                    <a:p>
                      <a:r>
                        <a:rPr lang="fr-FR" sz="1200" u="sng" dirty="0"/>
                        <a:t>5Alors le diable l’emmène dans </a:t>
                      </a:r>
                      <a:r>
                        <a:rPr lang="fr-FR" sz="1200" u="sng" dirty="0">
                          <a:solidFill>
                            <a:schemeClr val="accent2"/>
                          </a:solidFill>
                        </a:rPr>
                        <a:t>la Ville Sainte</a:t>
                      </a:r>
                      <a:r>
                        <a:rPr lang="fr-FR" sz="1200" u="sng" dirty="0"/>
                        <a:t>, le place sur le faîte du temple </a:t>
                      </a:r>
                    </a:p>
                    <a:p>
                      <a:r>
                        <a:rPr lang="fr-FR" sz="1200" u="sng" dirty="0"/>
                        <a:t>6et lui dit : « Si tu es le Fils de Dieu, jette-toi en bas, car il est écrit : Il donnera pour toi des ordres à ses anges et ils te porteront sur leurs mains pour t’éviter de heurter du pied quelque pierre. » </a:t>
                      </a:r>
                    </a:p>
                    <a:p>
                      <a:r>
                        <a:rPr lang="fr-FR" sz="1200" u="sng" dirty="0"/>
                        <a:t>7Jésus lui dit : « Il est aussi écrit : Tu ne mettras pas à l’épreuve le Seigneur ton Dieu. » </a:t>
                      </a:r>
                    </a:p>
                    <a:p>
                      <a:endParaRPr lang="fr-FR" sz="1200" u="sng" dirty="0"/>
                    </a:p>
                    <a:p>
                      <a:r>
                        <a:rPr lang="fr-FR" sz="1200" dirty="0"/>
                        <a:t>8Le diable </a:t>
                      </a:r>
                      <a:r>
                        <a:rPr lang="fr-FR" sz="1200" dirty="0">
                          <a:solidFill>
                            <a:schemeClr val="accent2"/>
                          </a:solidFill>
                        </a:rPr>
                        <a:t>l’emmène encore sur une très haute montagne ; il lui montre tous les royaumes du monde avec leur gloire </a:t>
                      </a:r>
                    </a:p>
                    <a:p>
                      <a:r>
                        <a:rPr lang="fr-FR" sz="1200" dirty="0">
                          <a:solidFill>
                            <a:schemeClr val="accent2"/>
                          </a:solidFill>
                        </a:rPr>
                        <a:t>9et lui dit : « Tout cela je te le donnerai, si tu te prosternes et m’adores. » </a:t>
                      </a:r>
                    </a:p>
                    <a:p>
                      <a:r>
                        <a:rPr lang="fr-FR" sz="1200" dirty="0"/>
                        <a:t>10Alors Jésus lui dit : « </a:t>
                      </a:r>
                      <a:r>
                        <a:rPr lang="fr-FR" sz="1200" dirty="0">
                          <a:solidFill>
                            <a:schemeClr val="accent2"/>
                          </a:solidFill>
                        </a:rPr>
                        <a:t>Retire-toi, Satan </a:t>
                      </a:r>
                      <a:r>
                        <a:rPr lang="fr-FR" sz="1200" dirty="0"/>
                        <a:t>! Car il est écrit : Le Seigneur ton Dieu tu adoreras et c’est à lui seul que tu rendras un culte. » </a:t>
                      </a:r>
                    </a:p>
                    <a:p>
                      <a:endParaRPr lang="fr-FR" sz="1200" dirty="0"/>
                    </a:p>
                    <a:p>
                      <a:r>
                        <a:rPr lang="fr-FR" sz="1200" dirty="0">
                          <a:solidFill>
                            <a:schemeClr val="accent2"/>
                          </a:solidFill>
                        </a:rPr>
                        <a:t>11Alors le diable le laisse, et voici que des anges s’approchèrent, et ils le servaient.</a:t>
                      </a:r>
                    </a:p>
                    <a:p>
                      <a:endParaRPr lang="fr-FR" sz="1200" dirty="0"/>
                    </a:p>
                  </a:txBody>
                  <a:tcPr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200" dirty="0"/>
                        <a:t>12Aussitôt l’Esprit </a:t>
                      </a:r>
                      <a:r>
                        <a:rPr lang="fr-FR" sz="1200" dirty="0">
                          <a:solidFill>
                            <a:schemeClr val="accent1"/>
                          </a:solidFill>
                        </a:rPr>
                        <a:t>pousse</a:t>
                      </a:r>
                      <a:r>
                        <a:rPr lang="fr-FR" sz="1200" dirty="0"/>
                        <a:t> Jésus au désert. </a:t>
                      </a:r>
                    </a:p>
                    <a:p>
                      <a:r>
                        <a:rPr lang="fr-FR" sz="1200" dirty="0"/>
                        <a:t>13Durant quarante jours, au désert, il fut tenté par Satan. Il était avec </a:t>
                      </a:r>
                      <a:r>
                        <a:rPr lang="fr-FR" sz="1200" dirty="0">
                          <a:solidFill>
                            <a:schemeClr val="accent1"/>
                          </a:solidFill>
                        </a:rPr>
                        <a:t>les bêtes sauvages </a:t>
                      </a:r>
                      <a:r>
                        <a:rPr lang="fr-FR" sz="1200" dirty="0"/>
                        <a:t>et </a:t>
                      </a:r>
                      <a:r>
                        <a:rPr lang="fr-FR" sz="1200" dirty="0">
                          <a:solidFill>
                            <a:schemeClr val="accent2"/>
                          </a:solidFill>
                        </a:rPr>
                        <a:t>les anges le servaient.</a:t>
                      </a:r>
                    </a:p>
                    <a:p>
                      <a:endParaRPr lang="fr-FR" sz="1200" dirty="0"/>
                    </a:p>
                  </a:txBody>
                  <a:tcPr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200" dirty="0"/>
                        <a:t>1Jésus, </a:t>
                      </a:r>
                      <a:r>
                        <a:rPr lang="fr-FR" sz="1200" dirty="0">
                          <a:solidFill>
                            <a:srgbClr val="FF0000"/>
                          </a:solidFill>
                        </a:rPr>
                        <a:t>rempli d’Esprit Saint, revint du Jourdain </a:t>
                      </a:r>
                      <a:r>
                        <a:rPr lang="fr-FR" sz="1200" dirty="0"/>
                        <a:t>et il était </a:t>
                      </a:r>
                      <a:r>
                        <a:rPr lang="fr-FR" sz="1200" dirty="0">
                          <a:solidFill>
                            <a:srgbClr val="FF0000"/>
                          </a:solidFill>
                        </a:rPr>
                        <a:t>dans</a:t>
                      </a:r>
                      <a:r>
                        <a:rPr lang="fr-FR" sz="1200" dirty="0"/>
                        <a:t> le désert, conduit par l’Esprit, </a:t>
                      </a:r>
                    </a:p>
                    <a:p>
                      <a:r>
                        <a:rPr lang="fr-FR" sz="1200" dirty="0"/>
                        <a:t>2pendant quarante jours, et il était tenté par le diable. </a:t>
                      </a:r>
                    </a:p>
                    <a:p>
                      <a:r>
                        <a:rPr lang="fr-FR" sz="1200" dirty="0"/>
                        <a:t>Il ne mangea rien durant ces jours-là, et lorsque ce temps fut écoulé, il eut faim. </a:t>
                      </a:r>
                    </a:p>
                    <a:p>
                      <a:r>
                        <a:rPr lang="fr-FR" sz="1200" dirty="0"/>
                        <a:t>3Alors le diable lui dit : « Si tu es le Fils de Dieu, ordonne à cette pierre de devenir du pain. » </a:t>
                      </a:r>
                    </a:p>
                    <a:p>
                      <a:r>
                        <a:rPr lang="fr-FR" sz="1200" dirty="0"/>
                        <a:t>4Jésus lui répondit : « Il est écrit : Ce n’est pas seulement de pain que l’homme vivra. »</a:t>
                      </a:r>
                    </a:p>
                    <a:p>
                      <a:r>
                        <a:rPr lang="fr-FR" sz="1200" dirty="0"/>
                        <a:t> </a:t>
                      </a:r>
                    </a:p>
                    <a:p>
                      <a:r>
                        <a:rPr lang="fr-FR" sz="1200" dirty="0"/>
                        <a:t>5Le diable </a:t>
                      </a:r>
                      <a:r>
                        <a:rPr lang="fr-FR" sz="1200" dirty="0">
                          <a:solidFill>
                            <a:srgbClr val="FF0000"/>
                          </a:solidFill>
                        </a:rPr>
                        <a:t>le conduisit plus haut, lui fit voir en un instant tous les royaumes de la terre </a:t>
                      </a:r>
                    </a:p>
                    <a:p>
                      <a:r>
                        <a:rPr lang="fr-FR" sz="1200" dirty="0">
                          <a:solidFill>
                            <a:srgbClr val="FF0000"/>
                          </a:solidFill>
                        </a:rPr>
                        <a:t>6et lui dit : « Je te donnerai tout ce pouvoir avec la gloire de ces royaumes, parce que c’est à moi qu’il a été remis et que je le donne à qui je veux. </a:t>
                      </a:r>
                    </a:p>
                    <a:p>
                      <a:r>
                        <a:rPr lang="fr-FR" sz="1200" dirty="0">
                          <a:solidFill>
                            <a:srgbClr val="FF0000"/>
                          </a:solidFill>
                        </a:rPr>
                        <a:t>7Toi donc, si tu m’adores, tu l’auras tout entier. » </a:t>
                      </a:r>
                    </a:p>
                    <a:p>
                      <a:r>
                        <a:rPr lang="fr-FR" sz="1200" dirty="0"/>
                        <a:t>8Jésus lui répondit : « Il est écrit : Tu adoreras le Seigneur ton Dieu, et c’est à lui seul que tu rendras un culte. » </a:t>
                      </a:r>
                    </a:p>
                    <a:p>
                      <a:endParaRPr lang="fr-FR" sz="1200" dirty="0"/>
                    </a:p>
                    <a:p>
                      <a:r>
                        <a:rPr lang="fr-FR" sz="1200" u="sng" dirty="0"/>
                        <a:t>9Le diable le conduisit alors à </a:t>
                      </a:r>
                      <a:r>
                        <a:rPr lang="fr-FR" sz="1200" u="sng" dirty="0">
                          <a:solidFill>
                            <a:srgbClr val="FF0000"/>
                          </a:solidFill>
                        </a:rPr>
                        <a:t>Jérusalem</a:t>
                      </a:r>
                      <a:r>
                        <a:rPr lang="fr-FR" sz="1200" u="sng" dirty="0"/>
                        <a:t> ; il le plaça sur le faîte du temple et lui dit : « Si tu es Fils de Dieu, jette-toi d’ici en bas ; </a:t>
                      </a:r>
                    </a:p>
                    <a:p>
                      <a:r>
                        <a:rPr lang="fr-FR" sz="1200" u="sng" dirty="0"/>
                        <a:t>10car il est écrit : Il donnera pour toi ordre à ses anges de te garder, </a:t>
                      </a:r>
                    </a:p>
                    <a:p>
                      <a:r>
                        <a:rPr lang="fr-FR" sz="1200" u="sng" dirty="0"/>
                        <a:t>11et encore : ils te porteront sur leurs mains pour t’éviter de heurter du pied quelque pierre. » </a:t>
                      </a:r>
                    </a:p>
                    <a:p>
                      <a:r>
                        <a:rPr lang="fr-FR" sz="1200" u="sng" dirty="0"/>
                        <a:t>12Jésus lui répondit : « Il est dit : Tu ne mettras pas à l’épreuve le Seigneur ton Dieu. »</a:t>
                      </a:r>
                    </a:p>
                    <a:p>
                      <a:endParaRPr lang="fr-FR" sz="1200" u="sng" dirty="0"/>
                    </a:p>
                    <a:p>
                      <a:r>
                        <a:rPr lang="fr-FR" sz="1200" dirty="0">
                          <a:solidFill>
                            <a:srgbClr val="FF0000"/>
                          </a:solidFill>
                        </a:rPr>
                        <a:t>13Ayant alors épuisé toute tentation possible, le diable s’écarta de lui jusqu’au moment fixé.</a:t>
                      </a:r>
                    </a:p>
                    <a:p>
                      <a:endParaRPr lang="fr-FR" sz="1200" dirty="0"/>
                    </a:p>
                    <a:p>
                      <a:endParaRPr lang="fr-FR" sz="1200" dirty="0"/>
                    </a:p>
                  </a:txBody>
                  <a:tcPr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ZoneTexte 2">
            <a:extLst>
              <a:ext uri="{FF2B5EF4-FFF2-40B4-BE49-F238E27FC236}">
                <a16:creationId xmlns:a16="http://schemas.microsoft.com/office/drawing/2014/main" id="{C5368A08-1C21-46AA-A8AC-36BF56CB0519}"/>
              </a:ext>
            </a:extLst>
          </p:cNvPr>
          <p:cNvSpPr txBox="1">
            <a:spLocks noChangeArrowheads="1"/>
          </p:cNvSpPr>
          <p:nvPr/>
        </p:nvSpPr>
        <p:spPr bwMode="auto">
          <a:xfrm>
            <a:off x="0" y="0"/>
            <a:ext cx="9036050"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a:spcBef>
                <a:spcPct val="0"/>
              </a:spcBef>
              <a:buFontTx/>
              <a:buNone/>
            </a:pPr>
            <a:r>
              <a:rPr lang="fr-FR" altLang="fr-FR" sz="2000" b="1"/>
              <a:t>Commentaire</a:t>
            </a:r>
          </a:p>
          <a:p>
            <a:pPr>
              <a:spcBef>
                <a:spcPct val="0"/>
              </a:spcBef>
              <a:buFontTx/>
              <a:buNone/>
            </a:pPr>
            <a:endParaRPr lang="fr-FR" altLang="fr-FR" sz="2000"/>
          </a:p>
          <a:p>
            <a:pPr>
              <a:spcBef>
                <a:spcPct val="0"/>
              </a:spcBef>
              <a:buFontTx/>
              <a:buNone/>
            </a:pPr>
            <a:r>
              <a:rPr lang="fr-FR" altLang="fr-FR" sz="2000"/>
              <a:t>Dans les trois synoptiques, le récit de la tentation vient après celui du baptême, et donc de la théophanie au cours de laquelle la voix du Père désigne Jésus comme Fils. Luc insère toutefois entre les deux récits la généalogie, au terme de laquelle on relève l'expression « Fils de Dieu » (3,38). C'est ce même thème de la filialité qui se trouve souligné en Matthieu et Luc, puisque, par deux fois, c'est en tant que Fils de Dieu que Jésus est explicitement tenté : « Si tu es le Fils de Dieu... » (Mt 4,3.6 ; Le 4,3.9). On retiendra que chez Marc, et a fortiori chez Matthieu et Luc, le lien est fermement établi entre Jésus reconnu par le Père comme son Fils lors de la scène du baptême et les tentations auxquelles ce même Fils se trouve soumis. Par ailleurs, au début des trois récits de tentation, mention est faite de l'Esprit, descendu sur Jésus pendant la théophanie. Le lien se trouve ainsi encore renforcé entre baptême et tentations, puisque c'est ce même Esprit qui pousse Jésus au désert, selon Matthieu et Marc : c'est bien celui qui vient d'être déclaré le Fils de Dieu qui va être mis à l'épreuve. On peut faire le même constat chez Luc où l'expression « rempli de l'Esprit Saint » rattache explicitement les tentations au baptême.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2AD14774-255A-4F69-B4FF-25B4A12AC7F2}"/>
              </a:ext>
            </a:extLst>
          </p:cNvPr>
          <p:cNvSpPr>
            <a:spLocks noGrp="1" noChangeArrowheads="1"/>
          </p:cNvSpPr>
          <p:nvPr>
            <p:ph type="title"/>
          </p:nvPr>
        </p:nvSpPr>
        <p:spPr>
          <a:xfrm>
            <a:off x="757238" y="1773238"/>
            <a:ext cx="7629525" cy="2027237"/>
          </a:xfrm>
        </p:spPr>
        <p:txBody>
          <a:bodyPr/>
          <a:lstStyle/>
          <a:p>
            <a:r>
              <a:rPr lang="fr-FR" altLang="fr-FR"/>
              <a:t>Les évangiles synoptiques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ZoneTexte 3">
            <a:extLst>
              <a:ext uri="{FF2B5EF4-FFF2-40B4-BE49-F238E27FC236}">
                <a16:creationId xmlns:a16="http://schemas.microsoft.com/office/drawing/2014/main" id="{175922DD-EA85-4587-A361-FD3A9819D12B}"/>
              </a:ext>
            </a:extLst>
          </p:cNvPr>
          <p:cNvSpPr txBox="1">
            <a:spLocks noChangeArrowheads="1"/>
          </p:cNvSpPr>
          <p:nvPr/>
        </p:nvSpPr>
        <p:spPr bwMode="auto">
          <a:xfrm>
            <a:off x="0" y="0"/>
            <a:ext cx="91440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FontTx/>
              <a:buNone/>
            </a:pPr>
            <a:r>
              <a:rPr lang="fr-FR" altLang="fr-FR" sz="2000"/>
              <a:t>Disposant d'une source supplémentaire par rapport à Marc, Matthieu et Luc ont donné au récit une forme tripartite. Ce sont ces trois tentations, à base de citations vétéro-testamentaires, qu'il s'agit maintenant de considérer, afin d'en dégager la portée. Remarquons seulement au préalable que l'ordre des tentations diffère en Matthieu et en Luc. Il y a tout lieu de penser que c'est Luc qui, en situant la dernière tentation à Jérusalem, introduit une modification par rapport à leur source commune. Par ailleurs, en Matthieu, Jésus cite le Deutéronome. Ce faisant, il suit l'ordre des événements de l'Exode — Dt 8,3 (« l'homme ne vivra pas de pain seul mais de toute parole qui sort par la bouche de Dieu ») renvoyant à l'épisode de la manne (Ex 16,1-36) ; Dt 6,16 (« tu ne tenteras pas le Seigneur ton Dieu ») à l'épisode des eaux de Massa et Mériba 5 (Ex 17,1-7) ; et Dt 6,13 (« le Seigneur ton Dieu tu adoreras et à lui seul tu rendras un culte ») à la condamnation du culte des faux dieux (Ex 23,20-32). Il faut aussi remarquer que Dt 6,13 fait partie du Shema Israël, c'est-à-dire de la grande confession de foi deutéronomique : « Ecoute, Israël, le Seigneur ton Dieu est le seul Dieu. Tu aimeras le Seigneur ton Dieu de tout ton coeur. »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ZoneTexte 3">
            <a:extLst>
              <a:ext uri="{FF2B5EF4-FFF2-40B4-BE49-F238E27FC236}">
                <a16:creationId xmlns:a16="http://schemas.microsoft.com/office/drawing/2014/main" id="{545B8DC6-04D2-4377-AA97-9C51E7874A4A}"/>
              </a:ext>
            </a:extLst>
          </p:cNvPr>
          <p:cNvSpPr txBox="1">
            <a:spLocks noChangeArrowheads="1"/>
          </p:cNvSpPr>
          <p:nvPr/>
        </p:nvSpPr>
        <p:spPr bwMode="auto">
          <a:xfrm>
            <a:off x="0" y="0"/>
            <a:ext cx="91440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FontTx/>
              <a:buNone/>
            </a:pPr>
            <a:r>
              <a:rPr lang="fr-FR" altLang="fr-FR" sz="2000" dirty="0"/>
              <a:t>Autant dire que les trois réponses de Jésus ont rapport non seulement avec la foi d'Israël en un Dieu unique, mais aussi et surtout à la manière de se comporter par rapport à lui (se nourrir de sa Parole ; ne pas le tenter ; l'adorer et lui rendre un culte). C'est à ces trois préceptes fondamentaux que le peuple a été infidèle lors de son séjour au désert. Trois fois mis à l'épreuve, Jésus est victorieux des tentations auxquelles Israël avait succombé. Ce faisant, il n'est pas seulement une sorte de modèle antithétique par rapport à Israël ; il est surtout celui qui accomplit l'Ecriture, au sens où il met en pratique les principes qu'elle énonce : il la réalise de manière effective, dévoilant par là même son sens le plus profond.</a:t>
            </a:r>
          </a:p>
          <a:p>
            <a:pPr>
              <a:spcBef>
                <a:spcPct val="0"/>
              </a:spcBef>
              <a:buFontTx/>
              <a:buNone/>
            </a:pPr>
            <a:r>
              <a:rPr lang="fr-FR" altLang="fr-FR" sz="2000" dirty="0"/>
              <a:t>Celui qui accomplit l'Ecriture est aussi celui qui la cite : Jésus lui-même passe par la médiation de l'Ecriture. Et, en opposition à l'utilisation exemplaire que fait le Christ de l'Ecriture, on relèvera la manière erronée dont le diable en use : il cède au fondamentalisme le plus primaire. En citant un verset de Psaume hors de tout contexte, il met l'Ecriture à son service tout en la pervertissant. C'est un point qu'a développé par exemple Origène : « O diable (...), tu as lu les livres saints non pour devenir toi-même meilleur, mais pour tuer au moyen de la lettre ceux qui sont amis de la lettre » . Assumant parfaitement la condition humaine, le Christ ne vit pas dans l'immédiateté. Pour repousser la tentation, il fait appel à l'Ecriture comme à une médiation dont tout homme « qui ne vit pas seulement de pain » a besoin. </a:t>
            </a:r>
          </a:p>
          <a:p>
            <a:pPr>
              <a:spcBef>
                <a:spcPct val="0"/>
              </a:spcBef>
              <a:buFontTx/>
              <a:buNone/>
            </a:pPr>
            <a:r>
              <a:rPr lang="fr-FR" altLang="fr-FR" sz="2000" dirty="0"/>
              <a:t>https://www.revue-christus.com/article/les-tentations-de-jesus-1114</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1AE69432-181B-4E65-A8FE-A1138D978617}"/>
              </a:ext>
            </a:extLst>
          </p:cNvPr>
          <p:cNvSpPr>
            <a:spLocks noGrp="1" noChangeArrowheads="1"/>
          </p:cNvSpPr>
          <p:nvPr>
            <p:ph type="title"/>
          </p:nvPr>
        </p:nvSpPr>
        <p:spPr>
          <a:xfrm>
            <a:off x="685800" y="115888"/>
            <a:ext cx="7772400" cy="720725"/>
          </a:xfrm>
        </p:spPr>
        <p:txBody>
          <a:bodyPr/>
          <a:lstStyle/>
          <a:p>
            <a:r>
              <a:rPr lang="fr-FR" altLang="fr-FR"/>
              <a:t>Plan</a:t>
            </a:r>
          </a:p>
        </p:txBody>
      </p:sp>
      <p:graphicFrame>
        <p:nvGraphicFramePr>
          <p:cNvPr id="3" name="Table 3">
            <a:extLst>
              <a:ext uri="{FF2B5EF4-FFF2-40B4-BE49-F238E27FC236}">
                <a16:creationId xmlns:a16="http://schemas.microsoft.com/office/drawing/2014/main" id="{6A83FC7B-AE44-44DB-8192-A74CD0C4649A}"/>
              </a:ext>
            </a:extLst>
          </p:cNvPr>
          <p:cNvGraphicFramePr>
            <a:graphicFrameLocks noGrp="1"/>
          </p:cNvGraphicFramePr>
          <p:nvPr/>
        </p:nvGraphicFramePr>
        <p:xfrm>
          <a:off x="179388" y="1331913"/>
          <a:ext cx="8785224" cy="3665540"/>
        </p:xfrm>
        <a:graphic>
          <a:graphicData uri="http://schemas.openxmlformats.org/drawingml/2006/table">
            <a:tbl>
              <a:tblPr firstRow="1" bandRow="1">
                <a:tableStyleId>{5C22544A-7EE6-4342-B048-85BDC9FD1C3A}</a:tableStyleId>
              </a:tblPr>
              <a:tblGrid>
                <a:gridCol w="2928408">
                  <a:extLst>
                    <a:ext uri="{9D8B030D-6E8A-4147-A177-3AD203B41FA5}">
                      <a16:colId xmlns:a16="http://schemas.microsoft.com/office/drawing/2014/main" val="20000"/>
                    </a:ext>
                  </a:extLst>
                </a:gridCol>
                <a:gridCol w="2928408">
                  <a:extLst>
                    <a:ext uri="{9D8B030D-6E8A-4147-A177-3AD203B41FA5}">
                      <a16:colId xmlns:a16="http://schemas.microsoft.com/office/drawing/2014/main" val="20001"/>
                    </a:ext>
                  </a:extLst>
                </a:gridCol>
                <a:gridCol w="2928408">
                  <a:extLst>
                    <a:ext uri="{9D8B030D-6E8A-4147-A177-3AD203B41FA5}">
                      <a16:colId xmlns:a16="http://schemas.microsoft.com/office/drawing/2014/main" val="20002"/>
                    </a:ext>
                  </a:extLst>
                </a:gridCol>
              </a:tblGrid>
              <a:tr h="375576">
                <a:tc>
                  <a:txBody>
                    <a:bodyPr/>
                    <a:lstStyle/>
                    <a:p>
                      <a:r>
                        <a:rPr lang="fr-FR" sz="1800" dirty="0">
                          <a:solidFill>
                            <a:schemeClr val="tx1"/>
                          </a:solidFill>
                        </a:rPr>
                        <a:t>Matthieu</a:t>
                      </a:r>
                    </a:p>
                  </a:txBody>
                  <a:tcPr marL="91443" marR="91443" marT="45729" marB="45729"/>
                </a:tc>
                <a:tc>
                  <a:txBody>
                    <a:bodyPr/>
                    <a:lstStyle/>
                    <a:p>
                      <a:r>
                        <a:rPr lang="fr-FR" sz="1800" dirty="0">
                          <a:solidFill>
                            <a:schemeClr val="tx1"/>
                          </a:solidFill>
                        </a:rPr>
                        <a:t>Marc</a:t>
                      </a:r>
                    </a:p>
                  </a:txBody>
                  <a:tcPr marL="91443" marR="91443" marT="45729" marB="45729"/>
                </a:tc>
                <a:tc>
                  <a:txBody>
                    <a:bodyPr/>
                    <a:lstStyle/>
                    <a:p>
                      <a:r>
                        <a:rPr lang="fr-FR" sz="1800" b="1" dirty="0">
                          <a:solidFill>
                            <a:schemeClr val="tx1"/>
                          </a:solidFill>
                        </a:rPr>
                        <a:t>Luc</a:t>
                      </a:r>
                    </a:p>
                  </a:txBody>
                  <a:tcPr marL="91443" marR="91443" marT="45729" marB="45729"/>
                </a:tc>
                <a:extLst>
                  <a:ext uri="{0D108BD9-81ED-4DB2-BD59-A6C34878D82A}">
                    <a16:rowId xmlns:a16="http://schemas.microsoft.com/office/drawing/2014/main" val="10000"/>
                  </a:ext>
                </a:extLst>
              </a:tr>
              <a:tr h="375576">
                <a:tc>
                  <a:txBody>
                    <a:bodyPr/>
                    <a:lstStyle/>
                    <a:p>
                      <a:endParaRPr lang="fr-FR" sz="1400" dirty="0"/>
                    </a:p>
                  </a:txBody>
                  <a:tcPr marL="91443" marR="91443" marT="45729" marB="45729"/>
                </a:tc>
                <a:tc>
                  <a:txBody>
                    <a:bodyPr/>
                    <a:lstStyle/>
                    <a:p>
                      <a:endParaRPr lang="fr-FR" sz="1800" dirty="0"/>
                    </a:p>
                  </a:txBody>
                  <a:tcPr marL="91443" marR="91443" marT="45729" marB="45729"/>
                </a:tc>
                <a:tc>
                  <a:txBody>
                    <a:bodyPr/>
                    <a:lstStyle/>
                    <a:p>
                      <a:r>
                        <a:rPr lang="fr-FR" sz="1400" dirty="0">
                          <a:solidFill>
                            <a:srgbClr val="FF0000"/>
                          </a:solidFill>
                        </a:rPr>
                        <a:t>Prologue 1,1-4 </a:t>
                      </a:r>
                    </a:p>
                  </a:txBody>
                  <a:tcPr marL="91443" marR="91443" marT="45729" marB="45729"/>
                </a:tc>
                <a:extLst>
                  <a:ext uri="{0D108BD9-81ED-4DB2-BD59-A6C34878D82A}">
                    <a16:rowId xmlns:a16="http://schemas.microsoft.com/office/drawing/2014/main" val="10001"/>
                  </a:ext>
                </a:extLst>
              </a:tr>
              <a:tr h="375576">
                <a:tc>
                  <a:txBody>
                    <a:bodyPr/>
                    <a:lstStyle/>
                    <a:p>
                      <a:r>
                        <a:rPr lang="fr-FR" sz="1400" dirty="0">
                          <a:solidFill>
                            <a:schemeClr val="accent2"/>
                          </a:solidFill>
                        </a:rPr>
                        <a:t>Les récits de l'enfance 1-2</a:t>
                      </a:r>
                    </a:p>
                  </a:txBody>
                  <a:tcPr marL="91443" marR="91443" marT="45729" marB="45729"/>
                </a:tc>
                <a:tc>
                  <a:txBody>
                    <a:bodyPr/>
                    <a:lstStyle/>
                    <a:p>
                      <a:endParaRPr lang="fr-FR" sz="1800" dirty="0">
                        <a:solidFill>
                          <a:schemeClr val="accent2"/>
                        </a:solidFill>
                      </a:endParaRPr>
                    </a:p>
                  </a:txBody>
                  <a:tcPr marL="91443" marR="91443" marT="45729" marB="45729"/>
                </a:tc>
                <a:tc>
                  <a:txBody>
                    <a:bodyPr/>
                    <a:lstStyle/>
                    <a:p>
                      <a:r>
                        <a:rPr lang="fr-FR" sz="1400" dirty="0">
                          <a:solidFill>
                            <a:schemeClr val="accent2"/>
                          </a:solidFill>
                        </a:rPr>
                        <a:t>Évangile de l'enfance 1,5-2</a:t>
                      </a:r>
                    </a:p>
                  </a:txBody>
                  <a:tcPr marL="91443" marR="91443" marT="45729" marB="45729"/>
                </a:tc>
                <a:extLst>
                  <a:ext uri="{0D108BD9-81ED-4DB2-BD59-A6C34878D82A}">
                    <a16:rowId xmlns:a16="http://schemas.microsoft.com/office/drawing/2014/main" val="10002"/>
                  </a:ext>
                </a:extLst>
              </a:tr>
              <a:tr h="518254">
                <a:tc>
                  <a:txBody>
                    <a:bodyPr/>
                    <a:lstStyle/>
                    <a:p>
                      <a:r>
                        <a:rPr lang="fr-FR" sz="1400" dirty="0"/>
                        <a:t>Préparation au ministère public de Jésus 3-4,11</a:t>
                      </a:r>
                    </a:p>
                  </a:txBody>
                  <a:tcPr marL="91443" marR="91443" marT="45729" marB="45729"/>
                </a:tc>
                <a:tc>
                  <a:txBody>
                    <a:bodyPr/>
                    <a:lstStyle/>
                    <a:p>
                      <a:r>
                        <a:rPr lang="fr-FR" sz="1400" dirty="0"/>
                        <a:t>Préparation du ministère de Jésus 1,1-13</a:t>
                      </a:r>
                    </a:p>
                  </a:txBody>
                  <a:tcPr marL="91443" marR="91443" marT="45729" marB="45729"/>
                </a:tc>
                <a:tc>
                  <a:txBody>
                    <a:bodyPr/>
                    <a:lstStyle/>
                    <a:p>
                      <a:r>
                        <a:rPr lang="fr-FR" sz="1400" dirty="0"/>
                        <a:t>Préparation du ministère de Jésus 3-4,13</a:t>
                      </a:r>
                    </a:p>
                  </a:txBody>
                  <a:tcPr marL="91443" marR="91443" marT="45729" marB="45729"/>
                </a:tc>
                <a:extLst>
                  <a:ext uri="{0D108BD9-81ED-4DB2-BD59-A6C34878D82A}">
                    <a16:rowId xmlns:a16="http://schemas.microsoft.com/office/drawing/2014/main" val="10003"/>
                  </a:ext>
                </a:extLst>
              </a:tr>
              <a:tr h="518254">
                <a:tc>
                  <a:txBody>
                    <a:bodyPr/>
                    <a:lstStyle/>
                    <a:p>
                      <a:r>
                        <a:rPr lang="fr-FR" sz="1400" dirty="0"/>
                        <a:t>Ministère de Jésus en Galilée 4,12-18</a:t>
                      </a:r>
                    </a:p>
                  </a:txBody>
                  <a:tcPr marL="91443" marR="91443" marT="45729" marB="45729">
                    <a:solidFill>
                      <a:srgbClr val="FFFF00"/>
                    </a:solidFill>
                  </a:tcPr>
                </a:tc>
                <a:tc>
                  <a:txBody>
                    <a:bodyPr/>
                    <a:lstStyle/>
                    <a:p>
                      <a:r>
                        <a:rPr lang="fr-FR" sz="1400" dirty="0"/>
                        <a:t>Ministère de Jésus en Galilée 1,14-9</a:t>
                      </a:r>
                    </a:p>
                  </a:txBody>
                  <a:tcPr marL="91443" marR="91443" marT="45729" marB="45729">
                    <a:solidFill>
                      <a:srgbClr val="FFFF00"/>
                    </a:solidFill>
                  </a:tcPr>
                </a:tc>
                <a:tc>
                  <a:txBody>
                    <a:bodyPr/>
                    <a:lstStyle/>
                    <a:p>
                      <a:r>
                        <a:rPr lang="fr-FR" sz="1400" dirty="0"/>
                        <a:t>Ministère de Jésus en Galilée 4,14-9,50</a:t>
                      </a:r>
                    </a:p>
                  </a:txBody>
                  <a:tcPr marL="91443" marR="91443" marT="45729" marB="45729">
                    <a:solidFill>
                      <a:srgbClr val="FFFF00"/>
                    </a:solidFill>
                  </a:tcPr>
                </a:tc>
                <a:extLst>
                  <a:ext uri="{0D108BD9-81ED-4DB2-BD59-A6C34878D82A}">
                    <a16:rowId xmlns:a16="http://schemas.microsoft.com/office/drawing/2014/main" val="10004"/>
                  </a:ext>
                </a:extLst>
              </a:tr>
              <a:tr h="375576">
                <a:tc>
                  <a:txBody>
                    <a:bodyPr/>
                    <a:lstStyle/>
                    <a:p>
                      <a:r>
                        <a:rPr lang="fr-FR" sz="1400" dirty="0"/>
                        <a:t>La montée à Jérusalem 19-20</a:t>
                      </a:r>
                    </a:p>
                  </a:txBody>
                  <a:tcPr marL="91443" marR="91443" marT="45729" marB="45729"/>
                </a:tc>
                <a:tc>
                  <a:txBody>
                    <a:bodyPr/>
                    <a:lstStyle/>
                    <a:p>
                      <a:r>
                        <a:rPr lang="fr-FR" sz="1400" dirty="0"/>
                        <a:t>La montée à Jérusalem 10</a:t>
                      </a:r>
                    </a:p>
                  </a:txBody>
                  <a:tcPr marL="91443" marR="91443" marT="45729" marB="45729"/>
                </a:tc>
                <a:tc>
                  <a:txBody>
                    <a:bodyPr/>
                    <a:lstStyle/>
                    <a:p>
                      <a:r>
                        <a:rPr lang="fr-FR" sz="1400" dirty="0"/>
                        <a:t>La montée à Jérusalem 9,51-19,27</a:t>
                      </a:r>
                    </a:p>
                  </a:txBody>
                  <a:tcPr marL="91443" marR="91443" marT="45729" marB="45729"/>
                </a:tc>
                <a:extLst>
                  <a:ext uri="{0D108BD9-81ED-4DB2-BD59-A6C34878D82A}">
                    <a16:rowId xmlns:a16="http://schemas.microsoft.com/office/drawing/2014/main" val="10005"/>
                  </a:ext>
                </a:extLst>
              </a:tr>
              <a:tr h="375576">
                <a:tc>
                  <a:txBody>
                    <a:bodyPr/>
                    <a:lstStyle/>
                    <a:p>
                      <a:r>
                        <a:rPr lang="fr-FR" sz="1400" dirty="0"/>
                        <a:t>Séjour à Jérusalem 21-25</a:t>
                      </a:r>
                    </a:p>
                  </a:txBody>
                  <a:tcPr marL="91443" marR="91443" marT="45729" marB="45729"/>
                </a:tc>
                <a:tc>
                  <a:txBody>
                    <a:bodyPr/>
                    <a:lstStyle/>
                    <a:p>
                      <a:r>
                        <a:rPr lang="fr-FR" sz="1400" dirty="0"/>
                        <a:t>Séjour à Jérusalem 11-13</a:t>
                      </a:r>
                    </a:p>
                  </a:txBody>
                  <a:tcPr marL="91443" marR="91443" marT="45729" marB="45729"/>
                </a:tc>
                <a:tc>
                  <a:txBody>
                    <a:bodyPr/>
                    <a:lstStyle/>
                    <a:p>
                      <a:r>
                        <a:rPr lang="fr-FR" sz="1400" dirty="0"/>
                        <a:t>Séjour à Jérusalem 19,28-21</a:t>
                      </a:r>
                    </a:p>
                  </a:txBody>
                  <a:tcPr marL="91443" marR="91443" marT="45729" marB="45729"/>
                </a:tc>
                <a:extLst>
                  <a:ext uri="{0D108BD9-81ED-4DB2-BD59-A6C34878D82A}">
                    <a16:rowId xmlns:a16="http://schemas.microsoft.com/office/drawing/2014/main" val="10006"/>
                  </a:ext>
                </a:extLst>
              </a:tr>
              <a:tr h="375576">
                <a:tc>
                  <a:txBody>
                    <a:bodyPr/>
                    <a:lstStyle/>
                    <a:p>
                      <a:r>
                        <a:rPr lang="fr-FR" sz="1400" dirty="0"/>
                        <a:t>La Passion 26-27</a:t>
                      </a:r>
                    </a:p>
                  </a:txBody>
                  <a:tcPr marL="91443" marR="91443" marT="45729" marB="45729"/>
                </a:tc>
                <a:tc>
                  <a:txBody>
                    <a:bodyPr/>
                    <a:lstStyle/>
                    <a:p>
                      <a:r>
                        <a:rPr lang="fr-FR" sz="1400" dirty="0"/>
                        <a:t>La Passion 14-15</a:t>
                      </a:r>
                    </a:p>
                  </a:txBody>
                  <a:tcPr marL="91443" marR="91443" marT="45729" marB="45729"/>
                </a:tc>
                <a:tc>
                  <a:txBody>
                    <a:bodyPr/>
                    <a:lstStyle/>
                    <a:p>
                      <a:r>
                        <a:rPr lang="fr-FR" sz="1400" dirty="0"/>
                        <a:t>La Passion 22-23</a:t>
                      </a:r>
                    </a:p>
                  </a:txBody>
                  <a:tcPr marL="91443" marR="91443" marT="45729" marB="45729"/>
                </a:tc>
                <a:extLst>
                  <a:ext uri="{0D108BD9-81ED-4DB2-BD59-A6C34878D82A}">
                    <a16:rowId xmlns:a16="http://schemas.microsoft.com/office/drawing/2014/main" val="10007"/>
                  </a:ext>
                </a:extLst>
              </a:tr>
              <a:tr h="375576">
                <a:tc>
                  <a:txBody>
                    <a:bodyPr/>
                    <a:lstStyle/>
                    <a:p>
                      <a:r>
                        <a:rPr lang="fr-FR" sz="1400" dirty="0"/>
                        <a:t>La résurrection 28</a:t>
                      </a:r>
                    </a:p>
                  </a:txBody>
                  <a:tcPr marL="91443" marR="91443" marT="45729" marB="45729"/>
                </a:tc>
                <a:tc>
                  <a:txBody>
                    <a:bodyPr/>
                    <a:lstStyle/>
                    <a:p>
                      <a:r>
                        <a:rPr lang="fr-FR" sz="1400" dirty="0"/>
                        <a:t>La Résurrection 16</a:t>
                      </a:r>
                    </a:p>
                  </a:txBody>
                  <a:tcPr marL="91443" marR="91443" marT="45729" marB="45729"/>
                </a:tc>
                <a:tc>
                  <a:txBody>
                    <a:bodyPr/>
                    <a:lstStyle/>
                    <a:p>
                      <a:r>
                        <a:rPr lang="fr-FR" sz="1400" dirty="0"/>
                        <a:t>La Résurrection 24</a:t>
                      </a:r>
                    </a:p>
                  </a:txBody>
                  <a:tcPr marL="91443" marR="91443" marT="45729" marB="45729"/>
                </a:tc>
                <a:extLst>
                  <a:ext uri="{0D108BD9-81ED-4DB2-BD59-A6C34878D82A}">
                    <a16:rowId xmlns:a16="http://schemas.microsoft.com/office/drawing/2014/main" val="10008"/>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a:extLst>
              <a:ext uri="{FF2B5EF4-FFF2-40B4-BE49-F238E27FC236}">
                <a16:creationId xmlns:a16="http://schemas.microsoft.com/office/drawing/2014/main" id="{32850DB3-5077-4B09-A6A0-9B35DE6F2F6C}"/>
              </a:ext>
            </a:extLst>
          </p:cNvPr>
          <p:cNvSpPr>
            <a:spLocks noGrp="1" noChangeArrowheads="1"/>
          </p:cNvSpPr>
          <p:nvPr>
            <p:ph type="title"/>
          </p:nvPr>
        </p:nvSpPr>
        <p:spPr>
          <a:xfrm>
            <a:off x="685800" y="1628775"/>
            <a:ext cx="7772400" cy="1143000"/>
          </a:xfrm>
        </p:spPr>
        <p:txBody>
          <a:bodyPr/>
          <a:lstStyle/>
          <a:p>
            <a:r>
              <a:rPr lang="fr-FR" altLang="fr-FR"/>
              <a:t>La mission en Galilée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Image 3">
            <a:extLst>
              <a:ext uri="{FF2B5EF4-FFF2-40B4-BE49-F238E27FC236}">
                <a16:creationId xmlns:a16="http://schemas.microsoft.com/office/drawing/2014/main" id="{79A14210-F55B-4F25-981F-41CD8876BF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0" y="0"/>
            <a:ext cx="4953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4E6BE1FD-DF72-4675-94E6-FEC39EA518B3}"/>
              </a:ext>
            </a:extLst>
          </p:cNvPr>
          <p:cNvGraphicFramePr>
            <a:graphicFrameLocks noGrp="1"/>
          </p:cNvGraphicFramePr>
          <p:nvPr>
            <p:extLst>
              <p:ext uri="{D42A27DB-BD31-4B8C-83A1-F6EECF244321}">
                <p14:modId xmlns:p14="http://schemas.microsoft.com/office/powerpoint/2010/main" val="629948487"/>
              </p:ext>
            </p:extLst>
          </p:nvPr>
        </p:nvGraphicFramePr>
        <p:xfrm>
          <a:off x="0" y="0"/>
          <a:ext cx="9144000" cy="6497392"/>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370898">
                <a:tc>
                  <a:txBody>
                    <a:bodyPr/>
                    <a:lstStyle/>
                    <a:p>
                      <a:pPr algn="ctr"/>
                      <a:r>
                        <a:rPr lang="fr-FR" sz="1800" b="1" dirty="0">
                          <a:solidFill>
                            <a:schemeClr val="accent1">
                              <a:lumMod val="50000"/>
                            </a:schemeClr>
                          </a:solidFill>
                        </a:rPr>
                        <a:t>Mt</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fr-FR" sz="1800" b="1" dirty="0">
                          <a:solidFill>
                            <a:schemeClr val="accent1">
                              <a:lumMod val="50000"/>
                            </a:schemeClr>
                          </a:solidFill>
                        </a:rPr>
                        <a:t>Mc</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fr-FR" sz="1800" b="1" dirty="0" err="1">
                          <a:solidFill>
                            <a:schemeClr val="accent1">
                              <a:lumMod val="50000"/>
                            </a:schemeClr>
                          </a:solidFill>
                        </a:rPr>
                        <a:t>Lc</a:t>
                      </a:r>
                      <a:endParaRPr lang="fr-FR" sz="1800" b="1" dirty="0">
                        <a:solidFill>
                          <a:schemeClr val="accent1">
                            <a:lumMod val="50000"/>
                          </a:schemeClr>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0"/>
                  </a:ext>
                </a:extLst>
              </a:tr>
              <a:tr h="3658177">
                <a:tc>
                  <a:txBody>
                    <a:bodyPr/>
                    <a:lstStyle/>
                    <a:p>
                      <a:r>
                        <a:rPr lang="fr-FR" dirty="0"/>
                        <a:t>Jésus se retire en Galilée à Capharnaüm </a:t>
                      </a:r>
                      <a:r>
                        <a:rPr lang="fr-FR" sz="1800" b="1" dirty="0"/>
                        <a:t>4,12-17</a:t>
                      </a:r>
                    </a:p>
                    <a:p>
                      <a:endParaRPr lang="fr-FR" sz="1800" b="1" dirty="0"/>
                    </a:p>
                    <a:p>
                      <a:endParaRPr lang="fr-FR" sz="1800" b="1" dirty="0"/>
                    </a:p>
                    <a:p>
                      <a:endParaRPr lang="fr-FR" sz="1800" b="1" dirty="0"/>
                    </a:p>
                    <a:p>
                      <a:endParaRPr lang="fr-FR" sz="1800" b="1" dirty="0"/>
                    </a:p>
                    <a:p>
                      <a:endParaRPr lang="fr-FR" sz="1800" b="1" dirty="0"/>
                    </a:p>
                    <a:p>
                      <a:endParaRPr lang="fr-FR" sz="1800" b="1" dirty="0"/>
                    </a:p>
                    <a:p>
                      <a:endParaRPr lang="fr-FR" sz="1800" b="1" dirty="0"/>
                    </a:p>
                    <a:p>
                      <a:r>
                        <a:rPr lang="fr-FR" sz="1800" b="1" dirty="0">
                          <a:highlight>
                            <a:srgbClr val="00FF00"/>
                          </a:highlight>
                        </a:rPr>
                        <a:t>L'appel des premiers disciples 4,18-22</a:t>
                      </a:r>
                    </a:p>
                    <a:p>
                      <a:endParaRPr lang="fr-FR" sz="1800" b="1" dirty="0"/>
                    </a:p>
                    <a:p>
                      <a:r>
                        <a:rPr lang="fr-FR" dirty="0"/>
                        <a:t>Jésus et les foules </a:t>
                      </a:r>
                      <a:r>
                        <a:rPr lang="fr-FR" sz="1800" dirty="0"/>
                        <a:t>4,23-25</a:t>
                      </a:r>
                    </a:p>
                    <a:p>
                      <a:endParaRPr lang="fr-FR" sz="18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800" dirty="0"/>
                        <a:t>Jésus proclame l’évangile en Galilée 1,14-15</a:t>
                      </a:r>
                    </a:p>
                    <a:p>
                      <a:endParaRPr lang="fr-FR" sz="1800" dirty="0"/>
                    </a:p>
                    <a:p>
                      <a:endParaRPr lang="fr-FR" sz="1800" dirty="0"/>
                    </a:p>
                    <a:p>
                      <a:endParaRPr lang="fr-FR" sz="1800" dirty="0"/>
                    </a:p>
                    <a:p>
                      <a:endParaRPr lang="fr-FR" sz="1800" dirty="0"/>
                    </a:p>
                    <a:p>
                      <a:endParaRPr lang="fr-FR" sz="1800" dirty="0"/>
                    </a:p>
                    <a:p>
                      <a:endParaRPr lang="fr-FR" sz="1800" dirty="0"/>
                    </a:p>
                    <a:p>
                      <a:endParaRPr lang="fr-FR" sz="1800" dirty="0"/>
                    </a:p>
                    <a:p>
                      <a:r>
                        <a:rPr lang="fr-FR" sz="1800" b="1" dirty="0">
                          <a:highlight>
                            <a:srgbClr val="00FF00"/>
                          </a:highlight>
                        </a:rPr>
                        <a:t>appel des premiers disciples 1,16-20</a:t>
                      </a:r>
                    </a:p>
                    <a:p>
                      <a:r>
                        <a:rPr lang="fr-FR" dirty="0"/>
                        <a:t>Jésus manifeste son autorité à la synagogue de Capharnaüm </a:t>
                      </a:r>
                      <a:r>
                        <a:rPr lang="fr-FR" sz="1800" dirty="0"/>
                        <a:t>21-28</a:t>
                      </a:r>
                    </a:p>
                    <a:p>
                      <a:r>
                        <a:rPr lang="fr-FR" sz="1800" dirty="0">
                          <a:solidFill>
                            <a:schemeClr val="accent1">
                              <a:lumMod val="75000"/>
                            </a:schemeClr>
                          </a:solidFill>
                        </a:rPr>
                        <a:t>guérison de la belle-mère de Simon 1,29-31</a:t>
                      </a:r>
                    </a:p>
                    <a:p>
                      <a:pPr algn="just"/>
                      <a:r>
                        <a:rPr lang="fr-FR" sz="1800" dirty="0">
                          <a:solidFill>
                            <a:schemeClr val="accent1">
                              <a:lumMod val="75000"/>
                            </a:schemeClr>
                          </a:solidFill>
                        </a:rPr>
                        <a:t>guérisons après le sabbat 1,32-34</a:t>
                      </a:r>
                    </a:p>
                    <a:p>
                      <a:r>
                        <a:rPr lang="fr-FR" sz="1800" dirty="0">
                          <a:highlight>
                            <a:srgbClr val="FFFF00"/>
                          </a:highlight>
                        </a:rPr>
                        <a:t>Jésus quitte </a:t>
                      </a:r>
                      <a:r>
                        <a:rPr lang="fr-FR" sz="1800" dirty="0" err="1">
                          <a:highlight>
                            <a:srgbClr val="FFFF00"/>
                          </a:highlight>
                        </a:rPr>
                        <a:t>Capharnaum</a:t>
                      </a:r>
                      <a:r>
                        <a:rPr lang="fr-FR" sz="1800" dirty="0">
                          <a:highlight>
                            <a:srgbClr val="FFFF00"/>
                          </a:highlight>
                        </a:rPr>
                        <a:t> 1,35-39</a:t>
                      </a:r>
                    </a:p>
                    <a:p>
                      <a:r>
                        <a:rPr lang="fr-FR" sz="1800" dirty="0">
                          <a:highlight>
                            <a:srgbClr val="FFFF00"/>
                          </a:highlight>
                        </a:rPr>
                        <a:t>guérison d'un lépreux 1,40-45</a:t>
                      </a:r>
                    </a:p>
                    <a:p>
                      <a:endParaRPr lang="fr-FR" sz="18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t>Débuts de Jésus en Galilée </a:t>
                      </a:r>
                      <a:r>
                        <a:rPr lang="fr-FR" sz="1800" dirty="0"/>
                        <a:t>4,14-15 </a:t>
                      </a:r>
                    </a:p>
                    <a:p>
                      <a:r>
                        <a:rPr lang="fr-FR" sz="1800" dirty="0">
                          <a:solidFill>
                            <a:srgbClr val="FF0000"/>
                          </a:solidFill>
                        </a:rPr>
                        <a:t>Echec de la prédication à à Nazareth 4,16-30 </a:t>
                      </a:r>
                    </a:p>
                    <a:p>
                      <a:endParaRPr lang="fr-FR" sz="1800" b="1" dirty="0"/>
                    </a:p>
                    <a:p>
                      <a:r>
                        <a:rPr lang="fr-FR" sz="1800" b="0" dirty="0"/>
                        <a:t>Jésus à Capharnaüm 4,31-37 </a:t>
                      </a:r>
                    </a:p>
                    <a:p>
                      <a:r>
                        <a:rPr lang="fr-FR" dirty="0"/>
                        <a:t>Guérisons 4,38-41</a:t>
                      </a:r>
                    </a:p>
                    <a:p>
                      <a:r>
                        <a:rPr lang="fr-FR" sz="1800" dirty="0">
                          <a:highlight>
                            <a:srgbClr val="FFFF00"/>
                          </a:highlight>
                        </a:rPr>
                        <a:t>Départ de Capharnaüm 4,42-44 </a:t>
                      </a:r>
                    </a:p>
                    <a:p>
                      <a:r>
                        <a:rPr lang="fr-FR" sz="1800" b="1" dirty="0">
                          <a:highlight>
                            <a:srgbClr val="00FF00"/>
                          </a:highlight>
                        </a:rPr>
                        <a:t>appel des quatre premiers disciples 5,1-11 </a:t>
                      </a:r>
                    </a:p>
                    <a:p>
                      <a:r>
                        <a:rPr lang="fr-FR" sz="1800" dirty="0">
                          <a:highlight>
                            <a:srgbClr val="FFFF00"/>
                          </a:highlight>
                        </a:rPr>
                        <a:t>guérison d'un lépreux 5,12-16 </a:t>
                      </a:r>
                      <a:r>
                        <a:rPr lang="fr-FR" sz="1800" dirty="0">
                          <a:solidFill>
                            <a:srgbClr val="FF0000"/>
                          </a:solidFill>
                        </a:rPr>
                        <a:t>série de conflits avec les Pharisiens 5,17-6,11</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re 1">
            <a:extLst>
              <a:ext uri="{FF2B5EF4-FFF2-40B4-BE49-F238E27FC236}">
                <a16:creationId xmlns:a16="http://schemas.microsoft.com/office/drawing/2014/main" id="{5D6FB4CA-BF27-4846-8060-9EB6C90C653E}"/>
              </a:ext>
            </a:extLst>
          </p:cNvPr>
          <p:cNvSpPr>
            <a:spLocks noGrp="1" noChangeArrowheads="1"/>
          </p:cNvSpPr>
          <p:nvPr>
            <p:ph type="title"/>
          </p:nvPr>
        </p:nvSpPr>
        <p:spPr>
          <a:xfrm>
            <a:off x="685800" y="1557338"/>
            <a:ext cx="7772400" cy="1143000"/>
          </a:xfrm>
        </p:spPr>
        <p:txBody>
          <a:bodyPr/>
          <a:lstStyle/>
          <a:p>
            <a:r>
              <a:rPr lang="fr-FR" altLang="fr-FR"/>
              <a:t>Appel des premiers disciples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3">
            <a:extLst>
              <a:ext uri="{FF2B5EF4-FFF2-40B4-BE49-F238E27FC236}">
                <a16:creationId xmlns:a16="http://schemas.microsoft.com/office/drawing/2014/main" id="{1B237CA7-EC4A-4014-8CCF-F2D0561EBF41}"/>
              </a:ext>
            </a:extLst>
          </p:cNvPr>
          <p:cNvGraphicFramePr>
            <a:graphicFrameLocks noGrp="1"/>
          </p:cNvGraphicFramePr>
          <p:nvPr>
            <p:extLst>
              <p:ext uri="{D42A27DB-BD31-4B8C-83A1-F6EECF244321}">
                <p14:modId xmlns:p14="http://schemas.microsoft.com/office/powerpoint/2010/main" val="2974723203"/>
              </p:ext>
            </p:extLst>
          </p:nvPr>
        </p:nvGraphicFramePr>
        <p:xfrm>
          <a:off x="0" y="0"/>
          <a:ext cx="9144000" cy="5297513"/>
        </p:xfrm>
        <a:graphic>
          <a:graphicData uri="http://schemas.openxmlformats.org/drawingml/2006/table">
            <a:tbl>
              <a:tblPr firstRow="1" bandRow="1">
                <a:tableStyleId>{5C22544A-7EE6-4342-B048-85BDC9FD1C3A}</a:tableStyleId>
              </a:tblPr>
              <a:tblGrid>
                <a:gridCol w="2483768">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gridCol w="4211960">
                  <a:extLst>
                    <a:ext uri="{9D8B030D-6E8A-4147-A177-3AD203B41FA5}">
                      <a16:colId xmlns:a16="http://schemas.microsoft.com/office/drawing/2014/main" val="20002"/>
                    </a:ext>
                  </a:extLst>
                </a:gridCol>
              </a:tblGrid>
              <a:tr h="634111">
                <a:tc>
                  <a:txBody>
                    <a:bodyPr/>
                    <a:lstStyle/>
                    <a:p>
                      <a:pPr algn="ctr"/>
                      <a:r>
                        <a:rPr lang="fr-FR" sz="1600" dirty="0">
                          <a:solidFill>
                            <a:schemeClr val="tx1"/>
                          </a:solidFill>
                        </a:rPr>
                        <a:t>Mt </a:t>
                      </a:r>
                      <a:r>
                        <a:rPr lang="fr-FR" sz="1600" b="1" dirty="0">
                          <a:solidFill>
                            <a:schemeClr val="tx1"/>
                          </a:solidFill>
                        </a:rPr>
                        <a:t>4,18-22</a:t>
                      </a:r>
                      <a:endParaRPr lang="fr-FR" sz="1600" dirty="0">
                        <a:solidFill>
                          <a:schemeClr val="tx1"/>
                        </a:solidFill>
                      </a:endParaRPr>
                    </a:p>
                  </a:txBody>
                  <a:tcPr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600" b="1" dirty="0">
                          <a:solidFill>
                            <a:schemeClr val="tx1"/>
                          </a:solidFill>
                        </a:rPr>
                        <a:t>Mc 1,16-20</a:t>
                      </a:r>
                      <a:endParaRPr lang="fr-FR" sz="1600" dirty="0">
                        <a:solidFill>
                          <a:schemeClr val="tx1"/>
                        </a:solidFill>
                      </a:endParaRPr>
                    </a:p>
                  </a:txBody>
                  <a:tcPr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600" dirty="0" err="1">
                          <a:solidFill>
                            <a:schemeClr val="tx1"/>
                          </a:solidFill>
                        </a:rPr>
                        <a:t>Lc</a:t>
                      </a:r>
                      <a:r>
                        <a:rPr lang="fr-FR" sz="1600" dirty="0">
                          <a:solidFill>
                            <a:schemeClr val="tx1"/>
                          </a:solidFill>
                        </a:rPr>
                        <a:t> 5,1-11</a:t>
                      </a:r>
                      <a:r>
                        <a:rPr lang="fr-FR" sz="1600" b="1" dirty="0">
                          <a:solidFill>
                            <a:schemeClr val="tx1"/>
                          </a:solidFill>
                        </a:rPr>
                        <a:t> </a:t>
                      </a:r>
                      <a:endParaRPr lang="fr-FR" sz="1600" dirty="0">
                        <a:solidFill>
                          <a:schemeClr val="tx1"/>
                        </a:solidFill>
                      </a:endParaRPr>
                    </a:p>
                  </a:txBody>
                  <a:tcPr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663377">
                <a:tc>
                  <a:txBody>
                    <a:bodyPr/>
                    <a:lstStyle/>
                    <a:p>
                      <a:r>
                        <a:rPr lang="fr-FR" sz="1200" dirty="0"/>
                        <a:t>18Comme il marchait le long de la mer de Galilée, il vit deux frères, Simon appelé Pierre et André, son frère, en train de jeter le filet dans la mer : c’étaient des pêcheurs.</a:t>
                      </a:r>
                    </a:p>
                    <a:p>
                      <a:r>
                        <a:rPr lang="fr-FR" sz="1200" dirty="0"/>
                        <a:t>19Il leur dit : « Venez à ma suite et je vous ferai pêcheurs d’hommes. »</a:t>
                      </a:r>
                    </a:p>
                    <a:p>
                      <a:r>
                        <a:rPr lang="fr-FR" sz="1200" dirty="0"/>
                        <a:t>20Laissant aussitôt leurs filets, ils le suivirent.</a:t>
                      </a:r>
                    </a:p>
                    <a:p>
                      <a:r>
                        <a:rPr lang="fr-FR" sz="1200" dirty="0"/>
                        <a:t>21Avançant encore, il vit deux autres frères : Jacques, fils de Zébédée, et Jean son frère, dans leur barque, avec Zébédée leur père, en train d’arranger leurs filets. Il les appela.</a:t>
                      </a:r>
                    </a:p>
                    <a:p>
                      <a:r>
                        <a:rPr lang="fr-FR" sz="1200" dirty="0"/>
                        <a:t>22Laissant aussitôt leur barque et leur père, ils le suivirent.</a:t>
                      </a:r>
                    </a:p>
                  </a:txBody>
                  <a:tcPr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200" dirty="0"/>
                        <a:t>16Comme il passait le long de la mer de Galilée, il vit Simon et André, le frère de Simon, en train de jeter le filet dans la mer : c’étaient des pêcheurs.</a:t>
                      </a:r>
                    </a:p>
                    <a:p>
                      <a:r>
                        <a:rPr lang="fr-FR" sz="1200" dirty="0"/>
                        <a:t>17Jésus leur dit : « Venez à ma suite, et je ferai de vous des pêcheurs d’hommes. »</a:t>
                      </a:r>
                    </a:p>
                    <a:p>
                      <a:r>
                        <a:rPr lang="fr-FR" sz="1200" dirty="0"/>
                        <a:t>18Laissant aussitôt leurs filets, ils le suivirent.</a:t>
                      </a:r>
                    </a:p>
                    <a:p>
                      <a:r>
                        <a:rPr lang="fr-FR" sz="1200" dirty="0"/>
                        <a:t>19Avançant un peu, il vit Jacques, fils de Zébédée, et Jean son frère, qui étaient dans leur barque en train d’arranger leurs filets.</a:t>
                      </a:r>
                    </a:p>
                    <a:p>
                      <a:r>
                        <a:rPr lang="fr-FR" sz="1200" dirty="0"/>
                        <a:t>20Aussitôt, il les appela. Et laissant dans la barque leur père Zébédée avec les ouvriers, ils partirent à sa suite.</a:t>
                      </a:r>
                    </a:p>
                  </a:txBody>
                  <a:tcPr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200" dirty="0"/>
                        <a:t>1Or, un jour, la foule se serrait contre lui à l’écoute de la parole de Dieu ; il se tenait au bord du lac de </a:t>
                      </a:r>
                      <a:r>
                        <a:rPr lang="fr-FR" sz="1200" dirty="0" err="1"/>
                        <a:t>Gennésareth</a:t>
                      </a:r>
                      <a:r>
                        <a:rPr lang="fr-FR" sz="1200" dirty="0"/>
                        <a:t>.</a:t>
                      </a:r>
                    </a:p>
                    <a:p>
                      <a:r>
                        <a:rPr lang="fr-FR" sz="1200" dirty="0"/>
                        <a:t>2Il vit deux barques qui se trouvaient au bord du lac ; les pêcheurs qui en étaient descendus lavaient leurs filets.</a:t>
                      </a:r>
                    </a:p>
                    <a:p>
                      <a:r>
                        <a:rPr lang="fr-FR" sz="1200" dirty="0"/>
                        <a:t>3Il monta dans l’une des barques, qui appartenait à Simon, et demanda à celui-ci de quitter le rivage et d’avancer un peu ; puis il s’assit et, de la barque, il enseignait les foules.</a:t>
                      </a:r>
                    </a:p>
                    <a:p>
                      <a:r>
                        <a:rPr lang="fr-FR" sz="1200" dirty="0"/>
                        <a:t>4Quand il eut fini de parler, il dit à Simon : « Avance en eau profonde, et jetez vos filets pour attraper du poisson. »</a:t>
                      </a:r>
                    </a:p>
                    <a:p>
                      <a:r>
                        <a:rPr lang="fr-FR" sz="1200" dirty="0"/>
                        <a:t>5Simon répondit : « Maître, nous avons peiné toute la nuit sans rien prendre ; mais, sur ta parole, je vais jeter les filets. »</a:t>
                      </a:r>
                    </a:p>
                    <a:p>
                      <a:r>
                        <a:rPr lang="fr-FR" sz="1200" dirty="0"/>
                        <a:t>6Ils le firent et capturèrent une grande quantité de poissons ; leurs filets se déchiraient.</a:t>
                      </a:r>
                    </a:p>
                    <a:p>
                      <a:r>
                        <a:rPr lang="fr-FR" sz="1200" dirty="0"/>
                        <a:t>7Ils firent signe à leurs camarades de l’autre barque de venir les aider ; ceux-ci vinrent et ils remplirent les deux barques au point qu’elles enfonçaient.</a:t>
                      </a:r>
                    </a:p>
                    <a:p>
                      <a:r>
                        <a:rPr lang="fr-FR" sz="1200" dirty="0"/>
                        <a:t>8A cette vue, Simon-Pierre tomba aux genoux de Jésus en disant : « Seigneur, éloigne-toi de moi, car je suis un coupable. »</a:t>
                      </a:r>
                    </a:p>
                    <a:p>
                      <a:r>
                        <a:rPr lang="fr-FR" sz="1200" dirty="0"/>
                        <a:t>9C’est que l’effroi l’avait saisi, lui et tous ceux qui étaient avec lui, devant la quantité de poissons qu’ils avaient pris ;</a:t>
                      </a:r>
                    </a:p>
                    <a:p>
                      <a:r>
                        <a:rPr lang="fr-FR" sz="1200" dirty="0"/>
                        <a:t>10de même Jacques et Jean, fils de Zébédée, qui étaient les compagnons de Simon. Jésus dit à Simon : « Sois sans crainte, désormais ce sont des hommes que tu auras à capturer. »</a:t>
                      </a:r>
                    </a:p>
                    <a:p>
                      <a:r>
                        <a:rPr lang="fr-FR" sz="1200" dirty="0"/>
                        <a:t>11Ramenant alors les barques à terre, laissant tout, ils le suivirent.</a:t>
                      </a:r>
                    </a:p>
                  </a:txBody>
                  <a:tcPr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3">
            <a:extLst>
              <a:ext uri="{FF2B5EF4-FFF2-40B4-BE49-F238E27FC236}">
                <a16:creationId xmlns:a16="http://schemas.microsoft.com/office/drawing/2014/main" id="{EB1E0840-E577-4A5C-A5DE-5E64D9B7DC81}"/>
              </a:ext>
            </a:extLst>
          </p:cNvPr>
          <p:cNvGraphicFramePr>
            <a:graphicFrameLocks noGrp="1"/>
          </p:cNvGraphicFramePr>
          <p:nvPr>
            <p:extLst>
              <p:ext uri="{D42A27DB-BD31-4B8C-83A1-F6EECF244321}">
                <p14:modId xmlns:p14="http://schemas.microsoft.com/office/powerpoint/2010/main" val="2058389315"/>
              </p:ext>
            </p:extLst>
          </p:nvPr>
        </p:nvGraphicFramePr>
        <p:xfrm>
          <a:off x="-36513" y="0"/>
          <a:ext cx="9180512" cy="6699365"/>
        </p:xfrm>
        <a:graphic>
          <a:graphicData uri="http://schemas.openxmlformats.org/drawingml/2006/table">
            <a:tbl>
              <a:tblPr firstRow="1" bandRow="1">
                <a:tableStyleId>{5C22544A-7EE6-4342-B048-85BDC9FD1C3A}</a:tableStyleId>
              </a:tblPr>
              <a:tblGrid>
                <a:gridCol w="2448272">
                  <a:extLst>
                    <a:ext uri="{9D8B030D-6E8A-4147-A177-3AD203B41FA5}">
                      <a16:colId xmlns:a16="http://schemas.microsoft.com/office/drawing/2014/main" val="20000"/>
                    </a:ext>
                  </a:extLst>
                </a:gridCol>
                <a:gridCol w="2304256">
                  <a:extLst>
                    <a:ext uri="{9D8B030D-6E8A-4147-A177-3AD203B41FA5}">
                      <a16:colId xmlns:a16="http://schemas.microsoft.com/office/drawing/2014/main" val="20001"/>
                    </a:ext>
                  </a:extLst>
                </a:gridCol>
                <a:gridCol w="4427984">
                  <a:extLst>
                    <a:ext uri="{9D8B030D-6E8A-4147-A177-3AD203B41FA5}">
                      <a16:colId xmlns:a16="http://schemas.microsoft.com/office/drawing/2014/main" val="20002"/>
                    </a:ext>
                  </a:extLst>
                </a:gridCol>
              </a:tblGrid>
              <a:tr h="633913">
                <a:tc>
                  <a:txBody>
                    <a:bodyPr/>
                    <a:lstStyle/>
                    <a:p>
                      <a:pPr algn="ctr"/>
                      <a:r>
                        <a:rPr lang="fr-FR" sz="1600" dirty="0">
                          <a:solidFill>
                            <a:schemeClr val="tx1"/>
                          </a:solidFill>
                        </a:rPr>
                        <a:t>Mt </a:t>
                      </a:r>
                      <a:r>
                        <a:rPr lang="fr-FR" sz="1600" b="1" dirty="0">
                          <a:solidFill>
                            <a:schemeClr val="tx1"/>
                          </a:solidFill>
                        </a:rPr>
                        <a:t>4,18-22</a:t>
                      </a:r>
                      <a:endParaRPr lang="fr-FR" sz="1600" dirty="0">
                        <a:solidFill>
                          <a:schemeClr val="tx1"/>
                        </a:solidFill>
                      </a:endParaRPr>
                    </a:p>
                  </a:txBody>
                  <a:tcPr marT="45686" marB="456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600" b="1" dirty="0">
                          <a:solidFill>
                            <a:schemeClr val="tx1"/>
                          </a:solidFill>
                        </a:rPr>
                        <a:t>Mc 1,16-20</a:t>
                      </a:r>
                      <a:endParaRPr lang="fr-FR" sz="1600" dirty="0">
                        <a:solidFill>
                          <a:schemeClr val="tx1"/>
                        </a:solidFill>
                      </a:endParaRPr>
                    </a:p>
                  </a:txBody>
                  <a:tcPr marT="45686" marB="456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600" dirty="0" err="1">
                          <a:solidFill>
                            <a:schemeClr val="tx1"/>
                          </a:solidFill>
                        </a:rPr>
                        <a:t>Lc</a:t>
                      </a:r>
                      <a:r>
                        <a:rPr lang="fr-FR" sz="1600" dirty="0">
                          <a:solidFill>
                            <a:schemeClr val="tx1"/>
                          </a:solidFill>
                        </a:rPr>
                        <a:t> 5,1-11</a:t>
                      </a:r>
                      <a:r>
                        <a:rPr lang="fr-FR" sz="1600" b="1" dirty="0">
                          <a:solidFill>
                            <a:schemeClr val="tx1"/>
                          </a:solidFill>
                        </a:rPr>
                        <a:t> </a:t>
                      </a:r>
                      <a:endParaRPr lang="fr-FR" sz="1600" dirty="0">
                        <a:solidFill>
                          <a:schemeClr val="tx1"/>
                        </a:solidFill>
                      </a:endParaRPr>
                    </a:p>
                  </a:txBody>
                  <a:tcPr marT="45686" marB="456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065337">
                <a:tc>
                  <a:txBody>
                    <a:bodyPr/>
                    <a:lstStyle/>
                    <a:p>
                      <a:r>
                        <a:rPr lang="fr-FR" sz="1400" dirty="0"/>
                        <a:t>18Comme il marchait le long de la mer de Galilée, il vit deux frères, Simon appelé Pierre et André, son frère, en train de jeter le filet dans la mer : c’étaient des pêcheurs.</a:t>
                      </a:r>
                    </a:p>
                    <a:p>
                      <a:endParaRPr lang="fr-FR" sz="1400" dirty="0"/>
                    </a:p>
                    <a:p>
                      <a:r>
                        <a:rPr lang="fr-FR" sz="1400" dirty="0"/>
                        <a:t>19Il leur dit : « </a:t>
                      </a:r>
                      <a:r>
                        <a:rPr lang="fr-FR" sz="1400" b="1" dirty="0"/>
                        <a:t>Venez à ma suite et je vous ferai pêcheurs d’hommes. »</a:t>
                      </a:r>
                    </a:p>
                    <a:p>
                      <a:endParaRPr lang="fr-FR" sz="1400" dirty="0"/>
                    </a:p>
                    <a:p>
                      <a:r>
                        <a:rPr lang="fr-FR" sz="1400" dirty="0"/>
                        <a:t>20Laissant aussitôt leurs filets, ils le suivirent.</a:t>
                      </a:r>
                    </a:p>
                    <a:p>
                      <a:endParaRPr lang="fr-FR" sz="1400" dirty="0"/>
                    </a:p>
                    <a:p>
                      <a:r>
                        <a:rPr lang="fr-FR" sz="1400" dirty="0"/>
                        <a:t>21Avançant encore, il vit deux autres frères : Jacques, fils de Zébédée, et Jean son frère, dans leur barque, avec Zébédée leur père, en train d’arranger leurs filets. </a:t>
                      </a:r>
                      <a:r>
                        <a:rPr lang="fr-FR" sz="1400" b="1" dirty="0"/>
                        <a:t>Il les appela.</a:t>
                      </a:r>
                    </a:p>
                    <a:p>
                      <a:r>
                        <a:rPr lang="fr-FR" sz="1400" dirty="0"/>
                        <a:t>22Laissant aussitôt leur barque et leur père, ils le suivirent.</a:t>
                      </a:r>
                    </a:p>
                  </a:txBody>
                  <a:tcPr marT="45686" marB="456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400" dirty="0"/>
                        <a:t>16Comme il passait le long de la mer de Galilée, il vit Simon et André, le frère de Simon, en train de jeter le filet dans la mer : c’étaient des pêcheurs.</a:t>
                      </a:r>
                    </a:p>
                    <a:p>
                      <a:endParaRPr lang="fr-FR" sz="1400" dirty="0"/>
                    </a:p>
                    <a:p>
                      <a:r>
                        <a:rPr lang="fr-FR" sz="1400" dirty="0"/>
                        <a:t>17Jésus leur dit : </a:t>
                      </a:r>
                      <a:r>
                        <a:rPr lang="fr-FR" sz="1400" b="1" dirty="0"/>
                        <a:t>« Venez à ma suite, et je ferai de vous des pêcheurs d’hommes. »</a:t>
                      </a:r>
                    </a:p>
                    <a:p>
                      <a:endParaRPr lang="fr-FR" sz="1400" dirty="0"/>
                    </a:p>
                    <a:p>
                      <a:r>
                        <a:rPr lang="fr-FR" sz="1400" dirty="0"/>
                        <a:t>18Laissant aussitôt leurs filets, ils le suivirent.</a:t>
                      </a:r>
                    </a:p>
                    <a:p>
                      <a:endParaRPr lang="fr-FR" sz="1400" dirty="0"/>
                    </a:p>
                    <a:p>
                      <a:r>
                        <a:rPr lang="fr-FR" sz="1400" dirty="0"/>
                        <a:t>19Avançant un peu, il vit Jacques, fils de Zébédée, et Jean son frère, qui étaient dans leur barque en train d’arranger leurs filets.</a:t>
                      </a:r>
                    </a:p>
                    <a:p>
                      <a:r>
                        <a:rPr lang="fr-FR" sz="1400" dirty="0"/>
                        <a:t>20Aussitôt, </a:t>
                      </a:r>
                      <a:r>
                        <a:rPr lang="fr-FR" sz="1400" b="1" dirty="0"/>
                        <a:t>il les appela</a:t>
                      </a:r>
                      <a:r>
                        <a:rPr lang="fr-FR" sz="1400" dirty="0"/>
                        <a:t>. Et laissant dans la barque leur père Zébédée </a:t>
                      </a:r>
                      <a:r>
                        <a:rPr lang="fr-FR" sz="1400" dirty="0">
                          <a:solidFill>
                            <a:schemeClr val="accent2"/>
                          </a:solidFill>
                        </a:rPr>
                        <a:t>avec les ouvriers,</a:t>
                      </a:r>
                      <a:r>
                        <a:rPr lang="fr-FR" sz="1400" dirty="0"/>
                        <a:t> ils partirent à sa suite.</a:t>
                      </a:r>
                    </a:p>
                  </a:txBody>
                  <a:tcPr marT="45686" marB="456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400" dirty="0">
                          <a:solidFill>
                            <a:srgbClr val="FF0000"/>
                          </a:solidFill>
                        </a:rPr>
                        <a:t>1Or, un jour, la foule se serrait contre lui à l’écoute de la parole de Dieu ; il se tenait au bord du lac de </a:t>
                      </a:r>
                      <a:r>
                        <a:rPr lang="fr-FR" sz="1400" dirty="0" err="1">
                          <a:solidFill>
                            <a:srgbClr val="FF0000"/>
                          </a:solidFill>
                        </a:rPr>
                        <a:t>Gennésareth</a:t>
                      </a:r>
                      <a:r>
                        <a:rPr lang="fr-FR" sz="1400" dirty="0">
                          <a:solidFill>
                            <a:srgbClr val="FF0000"/>
                          </a:solidFill>
                        </a:rPr>
                        <a:t>.</a:t>
                      </a:r>
                    </a:p>
                    <a:p>
                      <a:r>
                        <a:rPr lang="fr-FR" sz="1400" dirty="0">
                          <a:solidFill>
                            <a:srgbClr val="FF0000"/>
                          </a:solidFill>
                        </a:rPr>
                        <a:t>2Il vit deux barques qui se trouvaient au bord du lac ; les pêcheurs qui en étaient descendus lavaient leurs filets.</a:t>
                      </a:r>
                    </a:p>
                    <a:p>
                      <a:r>
                        <a:rPr lang="fr-FR" sz="1400" dirty="0">
                          <a:solidFill>
                            <a:srgbClr val="FF0000"/>
                          </a:solidFill>
                        </a:rPr>
                        <a:t>3Il monta dans l’une des barques, qui appartenait à Simon, et demanda à celui-ci de quitter le rivage et d’avancer un peu ; puis il s’assit et, de la barque, il enseignait les foules.</a:t>
                      </a:r>
                    </a:p>
                    <a:p>
                      <a:r>
                        <a:rPr lang="fr-FR" sz="1400" dirty="0">
                          <a:solidFill>
                            <a:srgbClr val="FF0000"/>
                          </a:solidFill>
                        </a:rPr>
                        <a:t>4Quand il eut fini de parler, il dit à Simon : « Avance en eau profonde, et jetez vos filets pour attraper du poisson. »</a:t>
                      </a:r>
                    </a:p>
                    <a:p>
                      <a:r>
                        <a:rPr lang="fr-FR" sz="1400" dirty="0">
                          <a:solidFill>
                            <a:srgbClr val="FF0000"/>
                          </a:solidFill>
                        </a:rPr>
                        <a:t>5Simon répondit : « Maître, nous avons peiné toute la nuit sans rien prendre ; mais, sur ta parole, je vais jeter les filets. »</a:t>
                      </a:r>
                    </a:p>
                    <a:p>
                      <a:r>
                        <a:rPr lang="fr-FR" sz="1400" dirty="0">
                          <a:solidFill>
                            <a:srgbClr val="FF0000"/>
                          </a:solidFill>
                        </a:rPr>
                        <a:t>6Ils le firent et capturèrent une grande quantité de poissons ; leurs filets se déchiraient.</a:t>
                      </a:r>
                    </a:p>
                    <a:p>
                      <a:r>
                        <a:rPr lang="fr-FR" sz="1400" dirty="0">
                          <a:solidFill>
                            <a:srgbClr val="FF0000"/>
                          </a:solidFill>
                        </a:rPr>
                        <a:t>7Ils firent signe à leurs camarades de l’autre barque de venir les aider ; ceux-ci vinrent et ils remplirent les deux barques au point qu’elles enfonçaient.</a:t>
                      </a:r>
                    </a:p>
                    <a:p>
                      <a:r>
                        <a:rPr lang="fr-FR" sz="1400" dirty="0">
                          <a:solidFill>
                            <a:srgbClr val="FF0000"/>
                          </a:solidFill>
                        </a:rPr>
                        <a:t>8A cette vue, Simon-Pierre tomba aux genoux de Jésus en disant : « Seigneur, éloigne-toi de moi, car je suis un coupable. »</a:t>
                      </a:r>
                    </a:p>
                    <a:p>
                      <a:r>
                        <a:rPr lang="fr-FR" sz="1400" dirty="0">
                          <a:solidFill>
                            <a:srgbClr val="FF0000"/>
                          </a:solidFill>
                        </a:rPr>
                        <a:t>9C’est que l’effroi l’avait saisi, lui et tous ceux qui étaient avec lui, devant la quantité de poissons qu’ils avaient pris ;</a:t>
                      </a:r>
                    </a:p>
                    <a:p>
                      <a:r>
                        <a:rPr lang="fr-FR" sz="1400" dirty="0">
                          <a:solidFill>
                            <a:srgbClr val="FF0000"/>
                          </a:solidFill>
                        </a:rPr>
                        <a:t>10de même Jacques et Jean, fils de Zébédée, qui étaient les compagnons de Simon. Jésus dit à Simon : « Sois sans crainte, désormais ce sont des hommes que tu auras à capturer. »</a:t>
                      </a:r>
                    </a:p>
                    <a:p>
                      <a:r>
                        <a:rPr lang="fr-FR" sz="1400" dirty="0">
                          <a:solidFill>
                            <a:srgbClr val="FF0000"/>
                          </a:solidFill>
                        </a:rPr>
                        <a:t>11Ramenant alors les barques à terre, laissant tout, ils le suivirent.</a:t>
                      </a:r>
                    </a:p>
                  </a:txBody>
                  <a:tcPr marT="45686" marB="456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54B949D2-C0FF-46EF-A825-4D7DCA10E4C6}"/>
              </a:ext>
            </a:extLst>
          </p:cNvPr>
          <p:cNvSpPr>
            <a:spLocks noGrp="1" noChangeArrowheads="1"/>
          </p:cNvSpPr>
          <p:nvPr>
            <p:ph type="title"/>
          </p:nvPr>
        </p:nvSpPr>
        <p:spPr>
          <a:xfrm>
            <a:off x="685800" y="115888"/>
            <a:ext cx="7772400" cy="720725"/>
          </a:xfrm>
        </p:spPr>
        <p:txBody>
          <a:bodyPr/>
          <a:lstStyle/>
          <a:p>
            <a:r>
              <a:rPr lang="fr-FR" altLang="fr-FR"/>
              <a:t>Plan</a:t>
            </a:r>
          </a:p>
        </p:txBody>
      </p:sp>
      <p:graphicFrame>
        <p:nvGraphicFramePr>
          <p:cNvPr id="3" name="Table 3">
            <a:extLst>
              <a:ext uri="{FF2B5EF4-FFF2-40B4-BE49-F238E27FC236}">
                <a16:creationId xmlns:a16="http://schemas.microsoft.com/office/drawing/2014/main" id="{125EEF0B-1073-4B81-A52A-61DEC62B9B10}"/>
              </a:ext>
            </a:extLst>
          </p:cNvPr>
          <p:cNvGraphicFramePr>
            <a:graphicFrameLocks noGrp="1"/>
          </p:cNvGraphicFramePr>
          <p:nvPr/>
        </p:nvGraphicFramePr>
        <p:xfrm>
          <a:off x="179388" y="1331913"/>
          <a:ext cx="8785224" cy="3665540"/>
        </p:xfrm>
        <a:graphic>
          <a:graphicData uri="http://schemas.openxmlformats.org/drawingml/2006/table">
            <a:tbl>
              <a:tblPr firstRow="1" bandRow="1">
                <a:tableStyleId>{5C22544A-7EE6-4342-B048-85BDC9FD1C3A}</a:tableStyleId>
              </a:tblPr>
              <a:tblGrid>
                <a:gridCol w="2928408">
                  <a:extLst>
                    <a:ext uri="{9D8B030D-6E8A-4147-A177-3AD203B41FA5}">
                      <a16:colId xmlns:a16="http://schemas.microsoft.com/office/drawing/2014/main" val="20000"/>
                    </a:ext>
                  </a:extLst>
                </a:gridCol>
                <a:gridCol w="2928408">
                  <a:extLst>
                    <a:ext uri="{9D8B030D-6E8A-4147-A177-3AD203B41FA5}">
                      <a16:colId xmlns:a16="http://schemas.microsoft.com/office/drawing/2014/main" val="20001"/>
                    </a:ext>
                  </a:extLst>
                </a:gridCol>
                <a:gridCol w="2928408">
                  <a:extLst>
                    <a:ext uri="{9D8B030D-6E8A-4147-A177-3AD203B41FA5}">
                      <a16:colId xmlns:a16="http://schemas.microsoft.com/office/drawing/2014/main" val="20002"/>
                    </a:ext>
                  </a:extLst>
                </a:gridCol>
              </a:tblGrid>
              <a:tr h="375576">
                <a:tc>
                  <a:txBody>
                    <a:bodyPr/>
                    <a:lstStyle/>
                    <a:p>
                      <a:r>
                        <a:rPr lang="fr-FR" sz="1800" dirty="0">
                          <a:solidFill>
                            <a:schemeClr val="tx1"/>
                          </a:solidFill>
                        </a:rPr>
                        <a:t>Matthieu</a:t>
                      </a:r>
                    </a:p>
                  </a:txBody>
                  <a:tcPr marL="91443" marR="91443" marT="45729" marB="45729"/>
                </a:tc>
                <a:tc>
                  <a:txBody>
                    <a:bodyPr/>
                    <a:lstStyle/>
                    <a:p>
                      <a:r>
                        <a:rPr lang="fr-FR" sz="1800" dirty="0">
                          <a:solidFill>
                            <a:schemeClr val="tx1"/>
                          </a:solidFill>
                        </a:rPr>
                        <a:t>Marc</a:t>
                      </a:r>
                    </a:p>
                  </a:txBody>
                  <a:tcPr marL="91443" marR="91443" marT="45729" marB="45729"/>
                </a:tc>
                <a:tc>
                  <a:txBody>
                    <a:bodyPr/>
                    <a:lstStyle/>
                    <a:p>
                      <a:r>
                        <a:rPr lang="fr-FR" sz="1800" b="1" dirty="0">
                          <a:solidFill>
                            <a:schemeClr val="tx1"/>
                          </a:solidFill>
                        </a:rPr>
                        <a:t>Luc</a:t>
                      </a:r>
                    </a:p>
                  </a:txBody>
                  <a:tcPr marL="91443" marR="91443" marT="45729" marB="45729"/>
                </a:tc>
                <a:extLst>
                  <a:ext uri="{0D108BD9-81ED-4DB2-BD59-A6C34878D82A}">
                    <a16:rowId xmlns:a16="http://schemas.microsoft.com/office/drawing/2014/main" val="10000"/>
                  </a:ext>
                </a:extLst>
              </a:tr>
              <a:tr h="375576">
                <a:tc>
                  <a:txBody>
                    <a:bodyPr/>
                    <a:lstStyle/>
                    <a:p>
                      <a:endParaRPr lang="fr-FR" sz="1400" dirty="0"/>
                    </a:p>
                  </a:txBody>
                  <a:tcPr marL="91443" marR="91443" marT="45729" marB="45729"/>
                </a:tc>
                <a:tc>
                  <a:txBody>
                    <a:bodyPr/>
                    <a:lstStyle/>
                    <a:p>
                      <a:endParaRPr lang="fr-FR" sz="1800" dirty="0"/>
                    </a:p>
                  </a:txBody>
                  <a:tcPr marL="91443" marR="91443" marT="45729" marB="45729"/>
                </a:tc>
                <a:tc>
                  <a:txBody>
                    <a:bodyPr/>
                    <a:lstStyle/>
                    <a:p>
                      <a:r>
                        <a:rPr lang="fr-FR" sz="1400" dirty="0">
                          <a:solidFill>
                            <a:srgbClr val="FF0000"/>
                          </a:solidFill>
                        </a:rPr>
                        <a:t>Prologue 1,1-4 </a:t>
                      </a:r>
                    </a:p>
                  </a:txBody>
                  <a:tcPr marL="91443" marR="91443" marT="45729" marB="45729"/>
                </a:tc>
                <a:extLst>
                  <a:ext uri="{0D108BD9-81ED-4DB2-BD59-A6C34878D82A}">
                    <a16:rowId xmlns:a16="http://schemas.microsoft.com/office/drawing/2014/main" val="10001"/>
                  </a:ext>
                </a:extLst>
              </a:tr>
              <a:tr h="375576">
                <a:tc>
                  <a:txBody>
                    <a:bodyPr/>
                    <a:lstStyle/>
                    <a:p>
                      <a:r>
                        <a:rPr lang="fr-FR" sz="1400" dirty="0">
                          <a:solidFill>
                            <a:schemeClr val="accent2"/>
                          </a:solidFill>
                        </a:rPr>
                        <a:t>Les récits de l'enfance 1-2</a:t>
                      </a:r>
                    </a:p>
                  </a:txBody>
                  <a:tcPr marL="91443" marR="91443" marT="45729" marB="45729"/>
                </a:tc>
                <a:tc>
                  <a:txBody>
                    <a:bodyPr/>
                    <a:lstStyle/>
                    <a:p>
                      <a:endParaRPr lang="fr-FR" sz="1800" dirty="0">
                        <a:solidFill>
                          <a:schemeClr val="accent2"/>
                        </a:solidFill>
                      </a:endParaRPr>
                    </a:p>
                  </a:txBody>
                  <a:tcPr marL="91443" marR="91443" marT="45729" marB="45729"/>
                </a:tc>
                <a:tc>
                  <a:txBody>
                    <a:bodyPr/>
                    <a:lstStyle/>
                    <a:p>
                      <a:r>
                        <a:rPr lang="fr-FR" sz="1400" dirty="0">
                          <a:solidFill>
                            <a:schemeClr val="accent2"/>
                          </a:solidFill>
                        </a:rPr>
                        <a:t>Évangile de l'enfance 1,5-2</a:t>
                      </a:r>
                    </a:p>
                  </a:txBody>
                  <a:tcPr marL="91443" marR="91443" marT="45729" marB="45729"/>
                </a:tc>
                <a:extLst>
                  <a:ext uri="{0D108BD9-81ED-4DB2-BD59-A6C34878D82A}">
                    <a16:rowId xmlns:a16="http://schemas.microsoft.com/office/drawing/2014/main" val="10002"/>
                  </a:ext>
                </a:extLst>
              </a:tr>
              <a:tr h="518254">
                <a:tc>
                  <a:txBody>
                    <a:bodyPr/>
                    <a:lstStyle/>
                    <a:p>
                      <a:r>
                        <a:rPr lang="fr-FR" sz="1400" dirty="0"/>
                        <a:t>Préparation au ministère public de Jésus 3-4,11</a:t>
                      </a:r>
                    </a:p>
                  </a:txBody>
                  <a:tcPr marL="91443" marR="91443" marT="45729" marB="45729"/>
                </a:tc>
                <a:tc>
                  <a:txBody>
                    <a:bodyPr/>
                    <a:lstStyle/>
                    <a:p>
                      <a:r>
                        <a:rPr lang="fr-FR" sz="1400" dirty="0"/>
                        <a:t>Préparation du ministère de Jésus 1,1-13</a:t>
                      </a:r>
                    </a:p>
                  </a:txBody>
                  <a:tcPr marL="91443" marR="91443" marT="45729" marB="45729"/>
                </a:tc>
                <a:tc>
                  <a:txBody>
                    <a:bodyPr/>
                    <a:lstStyle/>
                    <a:p>
                      <a:r>
                        <a:rPr lang="fr-FR" sz="1400" dirty="0"/>
                        <a:t>Préparation du ministère de Jésus 3-4,13</a:t>
                      </a:r>
                    </a:p>
                  </a:txBody>
                  <a:tcPr marL="91443" marR="91443" marT="45729" marB="45729"/>
                </a:tc>
                <a:extLst>
                  <a:ext uri="{0D108BD9-81ED-4DB2-BD59-A6C34878D82A}">
                    <a16:rowId xmlns:a16="http://schemas.microsoft.com/office/drawing/2014/main" val="10003"/>
                  </a:ext>
                </a:extLst>
              </a:tr>
              <a:tr h="518254">
                <a:tc>
                  <a:txBody>
                    <a:bodyPr/>
                    <a:lstStyle/>
                    <a:p>
                      <a:r>
                        <a:rPr lang="fr-FR" sz="1400" dirty="0"/>
                        <a:t>Ministère de Jésus en Galilée 4,12-18</a:t>
                      </a:r>
                    </a:p>
                  </a:txBody>
                  <a:tcPr marL="91443" marR="91443" marT="45729" marB="45729">
                    <a:solidFill>
                      <a:srgbClr val="FFFF00"/>
                    </a:solidFill>
                  </a:tcPr>
                </a:tc>
                <a:tc>
                  <a:txBody>
                    <a:bodyPr/>
                    <a:lstStyle/>
                    <a:p>
                      <a:r>
                        <a:rPr lang="fr-FR" sz="1400" dirty="0"/>
                        <a:t>Ministère de Jésus en Galilée 1,14-9</a:t>
                      </a:r>
                    </a:p>
                  </a:txBody>
                  <a:tcPr marL="91443" marR="91443" marT="45729" marB="45729">
                    <a:solidFill>
                      <a:srgbClr val="FFFF00"/>
                    </a:solidFill>
                  </a:tcPr>
                </a:tc>
                <a:tc>
                  <a:txBody>
                    <a:bodyPr/>
                    <a:lstStyle/>
                    <a:p>
                      <a:r>
                        <a:rPr lang="fr-FR" sz="1400" dirty="0"/>
                        <a:t>Ministère de Jésus en Galilée 4,14-9,50</a:t>
                      </a:r>
                    </a:p>
                  </a:txBody>
                  <a:tcPr marL="91443" marR="91443" marT="45729" marB="45729">
                    <a:solidFill>
                      <a:srgbClr val="FFFF00"/>
                    </a:solidFill>
                  </a:tcPr>
                </a:tc>
                <a:extLst>
                  <a:ext uri="{0D108BD9-81ED-4DB2-BD59-A6C34878D82A}">
                    <a16:rowId xmlns:a16="http://schemas.microsoft.com/office/drawing/2014/main" val="10004"/>
                  </a:ext>
                </a:extLst>
              </a:tr>
              <a:tr h="375576">
                <a:tc>
                  <a:txBody>
                    <a:bodyPr/>
                    <a:lstStyle/>
                    <a:p>
                      <a:r>
                        <a:rPr lang="fr-FR" sz="1400" dirty="0"/>
                        <a:t>La montée à Jérusalem 19-20</a:t>
                      </a:r>
                    </a:p>
                  </a:txBody>
                  <a:tcPr marL="91443" marR="91443" marT="45729" marB="45729"/>
                </a:tc>
                <a:tc>
                  <a:txBody>
                    <a:bodyPr/>
                    <a:lstStyle/>
                    <a:p>
                      <a:r>
                        <a:rPr lang="fr-FR" sz="1400" dirty="0"/>
                        <a:t>La montée à Jérusalem 10</a:t>
                      </a:r>
                    </a:p>
                  </a:txBody>
                  <a:tcPr marL="91443" marR="91443" marT="45729" marB="45729"/>
                </a:tc>
                <a:tc>
                  <a:txBody>
                    <a:bodyPr/>
                    <a:lstStyle/>
                    <a:p>
                      <a:r>
                        <a:rPr lang="fr-FR" sz="1400" dirty="0"/>
                        <a:t>La montée à Jérusalem 9,51-19,27</a:t>
                      </a:r>
                    </a:p>
                  </a:txBody>
                  <a:tcPr marL="91443" marR="91443" marT="45729" marB="45729"/>
                </a:tc>
                <a:extLst>
                  <a:ext uri="{0D108BD9-81ED-4DB2-BD59-A6C34878D82A}">
                    <a16:rowId xmlns:a16="http://schemas.microsoft.com/office/drawing/2014/main" val="10005"/>
                  </a:ext>
                </a:extLst>
              </a:tr>
              <a:tr h="375576">
                <a:tc>
                  <a:txBody>
                    <a:bodyPr/>
                    <a:lstStyle/>
                    <a:p>
                      <a:r>
                        <a:rPr lang="fr-FR" sz="1400" dirty="0"/>
                        <a:t>Séjour à Jérusalem 21-25</a:t>
                      </a:r>
                    </a:p>
                  </a:txBody>
                  <a:tcPr marL="91443" marR="91443" marT="45729" marB="45729"/>
                </a:tc>
                <a:tc>
                  <a:txBody>
                    <a:bodyPr/>
                    <a:lstStyle/>
                    <a:p>
                      <a:r>
                        <a:rPr lang="fr-FR" sz="1400" dirty="0"/>
                        <a:t>Séjour à Jérusalem 11-13</a:t>
                      </a:r>
                    </a:p>
                  </a:txBody>
                  <a:tcPr marL="91443" marR="91443" marT="45729" marB="45729"/>
                </a:tc>
                <a:tc>
                  <a:txBody>
                    <a:bodyPr/>
                    <a:lstStyle/>
                    <a:p>
                      <a:r>
                        <a:rPr lang="fr-FR" sz="1400" dirty="0"/>
                        <a:t>Séjour à Jérusalem 19,28-21</a:t>
                      </a:r>
                    </a:p>
                  </a:txBody>
                  <a:tcPr marL="91443" marR="91443" marT="45729" marB="45729"/>
                </a:tc>
                <a:extLst>
                  <a:ext uri="{0D108BD9-81ED-4DB2-BD59-A6C34878D82A}">
                    <a16:rowId xmlns:a16="http://schemas.microsoft.com/office/drawing/2014/main" val="10006"/>
                  </a:ext>
                </a:extLst>
              </a:tr>
              <a:tr h="375576">
                <a:tc>
                  <a:txBody>
                    <a:bodyPr/>
                    <a:lstStyle/>
                    <a:p>
                      <a:r>
                        <a:rPr lang="fr-FR" sz="1400" dirty="0"/>
                        <a:t>La Passion 26-27</a:t>
                      </a:r>
                    </a:p>
                  </a:txBody>
                  <a:tcPr marL="91443" marR="91443" marT="45729" marB="45729"/>
                </a:tc>
                <a:tc>
                  <a:txBody>
                    <a:bodyPr/>
                    <a:lstStyle/>
                    <a:p>
                      <a:r>
                        <a:rPr lang="fr-FR" sz="1400" dirty="0"/>
                        <a:t>La Passion 14-15</a:t>
                      </a:r>
                    </a:p>
                  </a:txBody>
                  <a:tcPr marL="91443" marR="91443" marT="45729" marB="45729"/>
                </a:tc>
                <a:tc>
                  <a:txBody>
                    <a:bodyPr/>
                    <a:lstStyle/>
                    <a:p>
                      <a:r>
                        <a:rPr lang="fr-FR" sz="1400" dirty="0"/>
                        <a:t>La Passion 22-23</a:t>
                      </a:r>
                    </a:p>
                  </a:txBody>
                  <a:tcPr marL="91443" marR="91443" marT="45729" marB="45729"/>
                </a:tc>
                <a:extLst>
                  <a:ext uri="{0D108BD9-81ED-4DB2-BD59-A6C34878D82A}">
                    <a16:rowId xmlns:a16="http://schemas.microsoft.com/office/drawing/2014/main" val="10007"/>
                  </a:ext>
                </a:extLst>
              </a:tr>
              <a:tr h="375576">
                <a:tc>
                  <a:txBody>
                    <a:bodyPr/>
                    <a:lstStyle/>
                    <a:p>
                      <a:r>
                        <a:rPr lang="fr-FR" sz="1400" dirty="0"/>
                        <a:t>La résurrection 28</a:t>
                      </a:r>
                    </a:p>
                  </a:txBody>
                  <a:tcPr marL="91443" marR="91443" marT="45729" marB="45729"/>
                </a:tc>
                <a:tc>
                  <a:txBody>
                    <a:bodyPr/>
                    <a:lstStyle/>
                    <a:p>
                      <a:r>
                        <a:rPr lang="fr-FR" sz="1400" dirty="0"/>
                        <a:t>La Résurrection 16</a:t>
                      </a:r>
                    </a:p>
                  </a:txBody>
                  <a:tcPr marL="91443" marR="91443" marT="45729" marB="45729"/>
                </a:tc>
                <a:tc>
                  <a:txBody>
                    <a:bodyPr/>
                    <a:lstStyle/>
                    <a:p>
                      <a:r>
                        <a:rPr lang="fr-FR" sz="1400" dirty="0"/>
                        <a:t>La Résurrection 24</a:t>
                      </a:r>
                    </a:p>
                  </a:txBody>
                  <a:tcPr marL="91443" marR="91443" marT="45729" marB="45729"/>
                </a:tc>
                <a:extLst>
                  <a:ext uri="{0D108BD9-81ED-4DB2-BD59-A6C34878D82A}">
                    <a16:rowId xmlns:a16="http://schemas.microsoft.com/office/drawing/2014/main" val="10008"/>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CD32F79F-C2AB-41AD-B51E-2B996EDADCEC}"/>
              </a:ext>
            </a:extLst>
          </p:cNvPr>
          <p:cNvSpPr>
            <a:spLocks noGrp="1" noChangeArrowheads="1"/>
          </p:cNvSpPr>
          <p:nvPr>
            <p:ph type="title"/>
          </p:nvPr>
        </p:nvSpPr>
        <p:spPr>
          <a:xfrm>
            <a:off x="685800" y="115888"/>
            <a:ext cx="7772400" cy="720725"/>
          </a:xfrm>
        </p:spPr>
        <p:txBody>
          <a:bodyPr/>
          <a:lstStyle/>
          <a:p>
            <a:r>
              <a:rPr lang="fr-FR" altLang="fr-FR"/>
              <a:t>Plan</a:t>
            </a:r>
          </a:p>
        </p:txBody>
      </p:sp>
      <p:graphicFrame>
        <p:nvGraphicFramePr>
          <p:cNvPr id="3" name="Table 3">
            <a:extLst>
              <a:ext uri="{FF2B5EF4-FFF2-40B4-BE49-F238E27FC236}">
                <a16:creationId xmlns:a16="http://schemas.microsoft.com/office/drawing/2014/main" id="{390A7089-9530-439F-9EA7-8028862FD018}"/>
              </a:ext>
            </a:extLst>
          </p:cNvPr>
          <p:cNvGraphicFramePr>
            <a:graphicFrameLocks noGrp="1"/>
          </p:cNvGraphicFramePr>
          <p:nvPr/>
        </p:nvGraphicFramePr>
        <p:xfrm>
          <a:off x="179388" y="1341438"/>
          <a:ext cx="8785224" cy="3665540"/>
        </p:xfrm>
        <a:graphic>
          <a:graphicData uri="http://schemas.openxmlformats.org/drawingml/2006/table">
            <a:tbl>
              <a:tblPr firstRow="1" bandRow="1">
                <a:tableStyleId>{5C22544A-7EE6-4342-B048-85BDC9FD1C3A}</a:tableStyleId>
              </a:tblPr>
              <a:tblGrid>
                <a:gridCol w="2928408">
                  <a:extLst>
                    <a:ext uri="{9D8B030D-6E8A-4147-A177-3AD203B41FA5}">
                      <a16:colId xmlns:a16="http://schemas.microsoft.com/office/drawing/2014/main" val="20000"/>
                    </a:ext>
                  </a:extLst>
                </a:gridCol>
                <a:gridCol w="2928408">
                  <a:extLst>
                    <a:ext uri="{9D8B030D-6E8A-4147-A177-3AD203B41FA5}">
                      <a16:colId xmlns:a16="http://schemas.microsoft.com/office/drawing/2014/main" val="20001"/>
                    </a:ext>
                  </a:extLst>
                </a:gridCol>
                <a:gridCol w="2928408">
                  <a:extLst>
                    <a:ext uri="{9D8B030D-6E8A-4147-A177-3AD203B41FA5}">
                      <a16:colId xmlns:a16="http://schemas.microsoft.com/office/drawing/2014/main" val="20002"/>
                    </a:ext>
                  </a:extLst>
                </a:gridCol>
              </a:tblGrid>
              <a:tr h="375576">
                <a:tc>
                  <a:txBody>
                    <a:bodyPr/>
                    <a:lstStyle/>
                    <a:p>
                      <a:r>
                        <a:rPr lang="fr-FR" sz="1800" dirty="0">
                          <a:solidFill>
                            <a:schemeClr val="tx1"/>
                          </a:solidFill>
                        </a:rPr>
                        <a:t>Matthieu</a:t>
                      </a:r>
                    </a:p>
                  </a:txBody>
                  <a:tcPr marL="91443" marR="91443" marT="45729" marB="45729"/>
                </a:tc>
                <a:tc>
                  <a:txBody>
                    <a:bodyPr/>
                    <a:lstStyle/>
                    <a:p>
                      <a:r>
                        <a:rPr lang="fr-FR" sz="1800" dirty="0">
                          <a:solidFill>
                            <a:schemeClr val="tx1"/>
                          </a:solidFill>
                        </a:rPr>
                        <a:t>Marc</a:t>
                      </a:r>
                    </a:p>
                  </a:txBody>
                  <a:tcPr marL="91443" marR="91443" marT="45729" marB="45729"/>
                </a:tc>
                <a:tc>
                  <a:txBody>
                    <a:bodyPr/>
                    <a:lstStyle/>
                    <a:p>
                      <a:r>
                        <a:rPr lang="fr-FR" sz="1800" b="1" dirty="0">
                          <a:solidFill>
                            <a:schemeClr val="tx1"/>
                          </a:solidFill>
                        </a:rPr>
                        <a:t>Luc</a:t>
                      </a:r>
                    </a:p>
                  </a:txBody>
                  <a:tcPr marL="91443" marR="91443" marT="45729" marB="45729"/>
                </a:tc>
                <a:extLst>
                  <a:ext uri="{0D108BD9-81ED-4DB2-BD59-A6C34878D82A}">
                    <a16:rowId xmlns:a16="http://schemas.microsoft.com/office/drawing/2014/main" val="10000"/>
                  </a:ext>
                </a:extLst>
              </a:tr>
              <a:tr h="375576">
                <a:tc>
                  <a:txBody>
                    <a:bodyPr/>
                    <a:lstStyle/>
                    <a:p>
                      <a:endParaRPr lang="fr-FR" sz="1400" dirty="0"/>
                    </a:p>
                  </a:txBody>
                  <a:tcPr marL="91443" marR="91443" marT="45729" marB="45729"/>
                </a:tc>
                <a:tc>
                  <a:txBody>
                    <a:bodyPr/>
                    <a:lstStyle/>
                    <a:p>
                      <a:endParaRPr lang="fr-FR" sz="1800" dirty="0"/>
                    </a:p>
                  </a:txBody>
                  <a:tcPr marL="91443" marR="91443" marT="45729" marB="45729"/>
                </a:tc>
                <a:tc>
                  <a:txBody>
                    <a:bodyPr/>
                    <a:lstStyle/>
                    <a:p>
                      <a:r>
                        <a:rPr lang="fr-FR" sz="1400" dirty="0">
                          <a:solidFill>
                            <a:srgbClr val="FF0000"/>
                          </a:solidFill>
                        </a:rPr>
                        <a:t>Prologue 1,1-4 </a:t>
                      </a:r>
                    </a:p>
                  </a:txBody>
                  <a:tcPr marL="91443" marR="91443" marT="45729" marB="45729"/>
                </a:tc>
                <a:extLst>
                  <a:ext uri="{0D108BD9-81ED-4DB2-BD59-A6C34878D82A}">
                    <a16:rowId xmlns:a16="http://schemas.microsoft.com/office/drawing/2014/main" val="10001"/>
                  </a:ext>
                </a:extLst>
              </a:tr>
              <a:tr h="375576">
                <a:tc>
                  <a:txBody>
                    <a:bodyPr/>
                    <a:lstStyle/>
                    <a:p>
                      <a:r>
                        <a:rPr lang="fr-FR" sz="1400" dirty="0">
                          <a:solidFill>
                            <a:schemeClr val="accent2"/>
                          </a:solidFill>
                        </a:rPr>
                        <a:t>Les récits de l'enfance 1-2</a:t>
                      </a:r>
                    </a:p>
                  </a:txBody>
                  <a:tcPr marL="91443" marR="91443" marT="45729" marB="45729"/>
                </a:tc>
                <a:tc>
                  <a:txBody>
                    <a:bodyPr/>
                    <a:lstStyle/>
                    <a:p>
                      <a:endParaRPr lang="fr-FR" sz="1800" dirty="0">
                        <a:solidFill>
                          <a:schemeClr val="accent2"/>
                        </a:solidFill>
                      </a:endParaRPr>
                    </a:p>
                  </a:txBody>
                  <a:tcPr marL="91443" marR="91443" marT="45729" marB="45729"/>
                </a:tc>
                <a:tc>
                  <a:txBody>
                    <a:bodyPr/>
                    <a:lstStyle/>
                    <a:p>
                      <a:r>
                        <a:rPr lang="fr-FR" sz="1400" dirty="0">
                          <a:solidFill>
                            <a:schemeClr val="accent2"/>
                          </a:solidFill>
                        </a:rPr>
                        <a:t>Évangile de l'enfance 1,5-2</a:t>
                      </a:r>
                    </a:p>
                  </a:txBody>
                  <a:tcPr marL="91443" marR="91443" marT="45729" marB="45729"/>
                </a:tc>
                <a:extLst>
                  <a:ext uri="{0D108BD9-81ED-4DB2-BD59-A6C34878D82A}">
                    <a16:rowId xmlns:a16="http://schemas.microsoft.com/office/drawing/2014/main" val="10002"/>
                  </a:ext>
                </a:extLst>
              </a:tr>
              <a:tr h="518254">
                <a:tc>
                  <a:txBody>
                    <a:bodyPr/>
                    <a:lstStyle/>
                    <a:p>
                      <a:r>
                        <a:rPr lang="fr-FR" sz="1400" dirty="0"/>
                        <a:t>Préparation au ministère public de Jésus 3-4,11</a:t>
                      </a:r>
                    </a:p>
                  </a:txBody>
                  <a:tcPr marL="91443" marR="91443" marT="45729" marB="45729"/>
                </a:tc>
                <a:tc>
                  <a:txBody>
                    <a:bodyPr/>
                    <a:lstStyle/>
                    <a:p>
                      <a:r>
                        <a:rPr lang="fr-FR" sz="1400" dirty="0"/>
                        <a:t>Préparation du ministère de Jésus 1,1-13</a:t>
                      </a:r>
                    </a:p>
                  </a:txBody>
                  <a:tcPr marL="91443" marR="91443" marT="45729" marB="45729"/>
                </a:tc>
                <a:tc>
                  <a:txBody>
                    <a:bodyPr/>
                    <a:lstStyle/>
                    <a:p>
                      <a:r>
                        <a:rPr lang="fr-FR" sz="1400" dirty="0"/>
                        <a:t>Préparation du ministère de Jésus 3-4,13</a:t>
                      </a:r>
                    </a:p>
                  </a:txBody>
                  <a:tcPr marL="91443" marR="91443" marT="45729" marB="45729"/>
                </a:tc>
                <a:extLst>
                  <a:ext uri="{0D108BD9-81ED-4DB2-BD59-A6C34878D82A}">
                    <a16:rowId xmlns:a16="http://schemas.microsoft.com/office/drawing/2014/main" val="10003"/>
                  </a:ext>
                </a:extLst>
              </a:tr>
              <a:tr h="518254">
                <a:tc>
                  <a:txBody>
                    <a:bodyPr/>
                    <a:lstStyle/>
                    <a:p>
                      <a:r>
                        <a:rPr lang="fr-FR" sz="1400" dirty="0"/>
                        <a:t>Ministère de Jésus en Galilée 4,12-18</a:t>
                      </a:r>
                    </a:p>
                  </a:txBody>
                  <a:tcPr marL="91443" marR="91443" marT="45729" marB="45729"/>
                </a:tc>
                <a:tc>
                  <a:txBody>
                    <a:bodyPr/>
                    <a:lstStyle/>
                    <a:p>
                      <a:r>
                        <a:rPr lang="fr-FR" sz="1400" dirty="0"/>
                        <a:t>Ministère de Jésus en Galilée 1,14-9</a:t>
                      </a:r>
                    </a:p>
                  </a:txBody>
                  <a:tcPr marL="91443" marR="91443" marT="45729" marB="45729"/>
                </a:tc>
                <a:tc>
                  <a:txBody>
                    <a:bodyPr/>
                    <a:lstStyle/>
                    <a:p>
                      <a:r>
                        <a:rPr lang="fr-FR" sz="1400" dirty="0"/>
                        <a:t>Ministère de Jésus en Galilée 4,14-9,50</a:t>
                      </a:r>
                    </a:p>
                  </a:txBody>
                  <a:tcPr marL="91443" marR="91443" marT="45729" marB="45729"/>
                </a:tc>
                <a:extLst>
                  <a:ext uri="{0D108BD9-81ED-4DB2-BD59-A6C34878D82A}">
                    <a16:rowId xmlns:a16="http://schemas.microsoft.com/office/drawing/2014/main" val="10004"/>
                  </a:ext>
                </a:extLst>
              </a:tr>
              <a:tr h="375576">
                <a:tc>
                  <a:txBody>
                    <a:bodyPr/>
                    <a:lstStyle/>
                    <a:p>
                      <a:r>
                        <a:rPr lang="fr-FR" sz="1400" dirty="0"/>
                        <a:t>La montée à Jérusalem 19-20</a:t>
                      </a:r>
                    </a:p>
                  </a:txBody>
                  <a:tcPr marL="91443" marR="91443" marT="45729" marB="45729"/>
                </a:tc>
                <a:tc>
                  <a:txBody>
                    <a:bodyPr/>
                    <a:lstStyle/>
                    <a:p>
                      <a:r>
                        <a:rPr lang="fr-FR" sz="1400" dirty="0"/>
                        <a:t>La montée à Jérusalem 10</a:t>
                      </a:r>
                    </a:p>
                  </a:txBody>
                  <a:tcPr marL="91443" marR="91443" marT="45729" marB="45729"/>
                </a:tc>
                <a:tc>
                  <a:txBody>
                    <a:bodyPr/>
                    <a:lstStyle/>
                    <a:p>
                      <a:r>
                        <a:rPr lang="fr-FR" sz="1400" dirty="0"/>
                        <a:t>La montée à Jérusalem 9,51-19,27</a:t>
                      </a:r>
                    </a:p>
                  </a:txBody>
                  <a:tcPr marL="91443" marR="91443" marT="45729" marB="45729"/>
                </a:tc>
                <a:extLst>
                  <a:ext uri="{0D108BD9-81ED-4DB2-BD59-A6C34878D82A}">
                    <a16:rowId xmlns:a16="http://schemas.microsoft.com/office/drawing/2014/main" val="10005"/>
                  </a:ext>
                </a:extLst>
              </a:tr>
              <a:tr h="375576">
                <a:tc>
                  <a:txBody>
                    <a:bodyPr/>
                    <a:lstStyle/>
                    <a:p>
                      <a:r>
                        <a:rPr lang="fr-FR" sz="1400" dirty="0"/>
                        <a:t>Séjour à Jérusalem 21-25</a:t>
                      </a:r>
                    </a:p>
                  </a:txBody>
                  <a:tcPr marL="91443" marR="91443" marT="45729" marB="45729"/>
                </a:tc>
                <a:tc>
                  <a:txBody>
                    <a:bodyPr/>
                    <a:lstStyle/>
                    <a:p>
                      <a:r>
                        <a:rPr lang="fr-FR" sz="1400" dirty="0"/>
                        <a:t>Séjour à Jérusalem 11-13</a:t>
                      </a:r>
                    </a:p>
                  </a:txBody>
                  <a:tcPr marL="91443" marR="91443" marT="45729" marB="45729"/>
                </a:tc>
                <a:tc>
                  <a:txBody>
                    <a:bodyPr/>
                    <a:lstStyle/>
                    <a:p>
                      <a:r>
                        <a:rPr lang="fr-FR" sz="1400" dirty="0"/>
                        <a:t>Séjour à Jérusalem 19,28-21</a:t>
                      </a:r>
                    </a:p>
                  </a:txBody>
                  <a:tcPr marL="91443" marR="91443" marT="45729" marB="45729"/>
                </a:tc>
                <a:extLst>
                  <a:ext uri="{0D108BD9-81ED-4DB2-BD59-A6C34878D82A}">
                    <a16:rowId xmlns:a16="http://schemas.microsoft.com/office/drawing/2014/main" val="10006"/>
                  </a:ext>
                </a:extLst>
              </a:tr>
              <a:tr h="375576">
                <a:tc>
                  <a:txBody>
                    <a:bodyPr/>
                    <a:lstStyle/>
                    <a:p>
                      <a:r>
                        <a:rPr lang="fr-FR" sz="1400" dirty="0"/>
                        <a:t>La Passion 26-27</a:t>
                      </a:r>
                    </a:p>
                  </a:txBody>
                  <a:tcPr marL="91443" marR="91443" marT="45729" marB="45729"/>
                </a:tc>
                <a:tc>
                  <a:txBody>
                    <a:bodyPr/>
                    <a:lstStyle/>
                    <a:p>
                      <a:r>
                        <a:rPr lang="fr-FR" sz="1400" dirty="0"/>
                        <a:t>La Passion 14-15</a:t>
                      </a:r>
                    </a:p>
                  </a:txBody>
                  <a:tcPr marL="91443" marR="91443" marT="45729" marB="45729"/>
                </a:tc>
                <a:tc>
                  <a:txBody>
                    <a:bodyPr/>
                    <a:lstStyle/>
                    <a:p>
                      <a:r>
                        <a:rPr lang="fr-FR" sz="1400" dirty="0"/>
                        <a:t>La Passion 22-23</a:t>
                      </a:r>
                    </a:p>
                  </a:txBody>
                  <a:tcPr marL="91443" marR="91443" marT="45729" marB="45729"/>
                </a:tc>
                <a:extLst>
                  <a:ext uri="{0D108BD9-81ED-4DB2-BD59-A6C34878D82A}">
                    <a16:rowId xmlns:a16="http://schemas.microsoft.com/office/drawing/2014/main" val="10007"/>
                  </a:ext>
                </a:extLst>
              </a:tr>
              <a:tr h="375576">
                <a:tc>
                  <a:txBody>
                    <a:bodyPr/>
                    <a:lstStyle/>
                    <a:p>
                      <a:r>
                        <a:rPr lang="fr-FR" sz="1400" dirty="0"/>
                        <a:t>La résurrection 28</a:t>
                      </a:r>
                    </a:p>
                  </a:txBody>
                  <a:tcPr marL="91443" marR="91443" marT="45729" marB="45729"/>
                </a:tc>
                <a:tc>
                  <a:txBody>
                    <a:bodyPr/>
                    <a:lstStyle/>
                    <a:p>
                      <a:r>
                        <a:rPr lang="fr-FR" sz="1400" dirty="0"/>
                        <a:t>La Résurrection 16</a:t>
                      </a:r>
                    </a:p>
                  </a:txBody>
                  <a:tcPr marL="91443" marR="91443" marT="45729" marB="45729"/>
                </a:tc>
                <a:tc>
                  <a:txBody>
                    <a:bodyPr/>
                    <a:lstStyle/>
                    <a:p>
                      <a:r>
                        <a:rPr lang="fr-FR" sz="1400" dirty="0"/>
                        <a:t>La Résurrection 24</a:t>
                      </a:r>
                    </a:p>
                  </a:txBody>
                  <a:tcPr marL="91443" marR="91443" marT="45729" marB="45729"/>
                </a:tc>
                <a:extLst>
                  <a:ext uri="{0D108BD9-81ED-4DB2-BD59-A6C34878D82A}">
                    <a16:rowId xmlns:a16="http://schemas.microsoft.com/office/drawing/2014/main" val="10008"/>
                  </a:ext>
                </a:extLst>
              </a:tr>
            </a:tbl>
          </a:graphicData>
        </a:graphic>
      </p:graphicFrame>
      <p:sp>
        <p:nvSpPr>
          <p:cNvPr id="2" name="ZoneTexte 1">
            <a:extLst>
              <a:ext uri="{FF2B5EF4-FFF2-40B4-BE49-F238E27FC236}">
                <a16:creationId xmlns:a16="http://schemas.microsoft.com/office/drawing/2014/main" id="{0592E039-066F-B8D5-2836-1B65D605FE88}"/>
              </a:ext>
            </a:extLst>
          </p:cNvPr>
          <p:cNvSpPr txBox="1"/>
          <p:nvPr/>
        </p:nvSpPr>
        <p:spPr>
          <a:xfrm>
            <a:off x="1763688" y="5661248"/>
            <a:ext cx="5436096" cy="461665"/>
          </a:xfrm>
          <a:prstGeom prst="rect">
            <a:avLst/>
          </a:prstGeom>
          <a:noFill/>
        </p:spPr>
        <p:txBody>
          <a:bodyPr wrap="square">
            <a:spAutoFit/>
          </a:bodyPr>
          <a:lstStyle/>
          <a:p>
            <a:r>
              <a:rPr lang="fr-FR" dirty="0">
                <a:hlinkClick r:id="rId2"/>
              </a:rPr>
              <a:t>https://sacrements.fr/planevangile.php</a:t>
            </a:r>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re 1">
            <a:extLst>
              <a:ext uri="{FF2B5EF4-FFF2-40B4-BE49-F238E27FC236}">
                <a16:creationId xmlns:a16="http://schemas.microsoft.com/office/drawing/2014/main" id="{969F63B0-2C17-4661-9B11-BEF32F25561D}"/>
              </a:ext>
            </a:extLst>
          </p:cNvPr>
          <p:cNvSpPr>
            <a:spLocks noGrp="1" noChangeArrowheads="1"/>
          </p:cNvSpPr>
          <p:nvPr>
            <p:ph type="title"/>
          </p:nvPr>
        </p:nvSpPr>
        <p:spPr>
          <a:xfrm>
            <a:off x="685800" y="1628775"/>
            <a:ext cx="7772400" cy="1143000"/>
          </a:xfrm>
        </p:spPr>
        <p:txBody>
          <a:bodyPr/>
          <a:lstStyle/>
          <a:p>
            <a:r>
              <a:rPr lang="fr-FR" altLang="fr-FR"/>
              <a:t>Les béatitudes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3">
            <a:extLst>
              <a:ext uri="{FF2B5EF4-FFF2-40B4-BE49-F238E27FC236}">
                <a16:creationId xmlns:a16="http://schemas.microsoft.com/office/drawing/2014/main" id="{89737C36-FA9D-44B1-A10A-D7F536125444}"/>
              </a:ext>
            </a:extLst>
          </p:cNvPr>
          <p:cNvGraphicFramePr>
            <a:graphicFrameLocks noGrp="1"/>
          </p:cNvGraphicFramePr>
          <p:nvPr>
            <p:extLst>
              <p:ext uri="{D42A27DB-BD31-4B8C-83A1-F6EECF244321}">
                <p14:modId xmlns:p14="http://schemas.microsoft.com/office/powerpoint/2010/main" val="2740661208"/>
              </p:ext>
            </p:extLst>
          </p:nvPr>
        </p:nvGraphicFramePr>
        <p:xfrm>
          <a:off x="0" y="-22225"/>
          <a:ext cx="9144000" cy="5843588"/>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86951">
                <a:tc>
                  <a:txBody>
                    <a:bodyPr/>
                    <a:lstStyle/>
                    <a:p>
                      <a:pPr algn="ctr"/>
                      <a:r>
                        <a:rPr lang="fr-FR" sz="1600" dirty="0">
                          <a:solidFill>
                            <a:schemeClr val="tx1"/>
                          </a:solidFill>
                        </a:rPr>
                        <a:t>Mt 5</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600" dirty="0" err="1">
                          <a:solidFill>
                            <a:schemeClr val="tx1"/>
                          </a:solidFill>
                        </a:rPr>
                        <a:t>Lc</a:t>
                      </a:r>
                      <a:r>
                        <a:rPr lang="fr-FR" sz="1600" dirty="0">
                          <a:solidFill>
                            <a:schemeClr val="tx1"/>
                          </a:solidFill>
                        </a:rPr>
                        <a:t> 6</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5456637">
                <a:tc>
                  <a:txBody>
                    <a:bodyPr/>
                    <a:lstStyle/>
                    <a:p>
                      <a:r>
                        <a:rPr lang="fr-FR" sz="1600" dirty="0"/>
                        <a:t>1A la vue des foules, Jésus monta dans la montagne. Il s’assit, et ses disciples s’approchèrent de lui.</a:t>
                      </a:r>
                    </a:p>
                    <a:p>
                      <a:r>
                        <a:rPr lang="fr-FR" sz="1600" dirty="0"/>
                        <a:t>2Et, prenant la parole, il les enseignait :</a:t>
                      </a:r>
                    </a:p>
                    <a:p>
                      <a:r>
                        <a:rPr lang="fr-FR" sz="1600" dirty="0"/>
                        <a:t>3« Heureux les pauvres de cœur : le Royaume des cieux est à eux.</a:t>
                      </a:r>
                    </a:p>
                    <a:p>
                      <a:r>
                        <a:rPr lang="fr-FR" sz="1600" dirty="0"/>
                        <a:t>4Heureux les doux : ils auront la terre en partage.</a:t>
                      </a:r>
                    </a:p>
                    <a:p>
                      <a:r>
                        <a:rPr lang="fr-FR" sz="1600" dirty="0"/>
                        <a:t>5Heureux ceux qui pleurent : ils seront consolés.</a:t>
                      </a:r>
                    </a:p>
                    <a:p>
                      <a:r>
                        <a:rPr lang="fr-FR" sz="1600" dirty="0"/>
                        <a:t>6Heureux ceux qui ont faim et soif de la justice : ils seront rassasiés.</a:t>
                      </a:r>
                    </a:p>
                    <a:p>
                      <a:r>
                        <a:rPr lang="fr-FR" sz="1600" dirty="0"/>
                        <a:t>7Heureux les miséricordieux : il leur sera fait miséricorde.</a:t>
                      </a:r>
                    </a:p>
                    <a:p>
                      <a:r>
                        <a:rPr lang="fr-FR" sz="1600" dirty="0"/>
                        <a:t>8Heureux les cœurs purs : ils verront Dieu.</a:t>
                      </a:r>
                    </a:p>
                    <a:p>
                      <a:r>
                        <a:rPr lang="fr-FR" sz="1600" dirty="0"/>
                        <a:t>9Heureux ceux qui font œuvre de paix : ils seront appelés fils de Dieu.</a:t>
                      </a:r>
                    </a:p>
                    <a:p>
                      <a:r>
                        <a:rPr lang="fr-FR" sz="1600" dirty="0"/>
                        <a:t>10Heureux ceux qui sont persécutés pour la justice : le Royaume des cieux est à eux.</a:t>
                      </a:r>
                    </a:p>
                    <a:p>
                      <a:r>
                        <a:rPr lang="fr-FR" sz="1600" dirty="0"/>
                        <a:t>11Heureux êtes-vous lorsque l’on vous insulte, que l’on vous persécute et que l’on dit faussement contre vous toute sorte de mal à cause de moi. 12Soyez dans la joie et l’allégresse, car votre récompense est grande dans les cieux ; c’est ainsi en effet qu’on a persécuté les prophètes qui vous ont précédés.</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600" dirty="0"/>
                        <a:t>20Alors, levant les yeux sur ses disciples, Jésus dit : « Heureux, vous les pauvres : le Royaume de Dieu est à vous.</a:t>
                      </a:r>
                    </a:p>
                    <a:p>
                      <a:r>
                        <a:rPr lang="fr-FR" sz="1600" dirty="0"/>
                        <a:t>21Heureux, vous qui avez faim maintenant : vous serez rassasiés.</a:t>
                      </a:r>
                    </a:p>
                    <a:p>
                      <a:r>
                        <a:rPr lang="fr-FR" sz="1600" dirty="0"/>
                        <a:t>Heureux, vous qui pleurez maintenant : vous rirez.</a:t>
                      </a:r>
                    </a:p>
                    <a:p>
                      <a:r>
                        <a:rPr lang="fr-FR" sz="1600" dirty="0"/>
                        <a:t>22Heureux êtes-vous lorsque les hommes vous haïssent, lorsqu’ils vous rejettent et qu’ils insultent et proscrivent votre nom comme infâme, à cause du Fils de l’homme. 23Réjouissez-vous ce jour-là et bondissez de joie, car voici, votre récompense est grande dans le ciel ; c’est en effet de la même manière que leurs pères traitaient les prophètes.</a:t>
                      </a:r>
                    </a:p>
                    <a:p>
                      <a:r>
                        <a:rPr lang="fr-FR" sz="1600" dirty="0"/>
                        <a:t>24Mais malheureux, vous les riches : vous tenez votre consolation.</a:t>
                      </a:r>
                    </a:p>
                    <a:p>
                      <a:r>
                        <a:rPr lang="fr-FR" sz="1600" dirty="0"/>
                        <a:t>25Malheureux, vous qui êtes repus maintenant : vous aurez faim.</a:t>
                      </a:r>
                    </a:p>
                    <a:p>
                      <a:r>
                        <a:rPr lang="fr-FR" sz="1600" dirty="0"/>
                        <a:t>Malheureux, vous qui riez maintenant : vous serez dans le deuil et vous pleurerez.</a:t>
                      </a:r>
                    </a:p>
                    <a:p>
                      <a:r>
                        <a:rPr lang="fr-FR" sz="1600" dirty="0"/>
                        <a:t>26Malheureux êtes-vous lorsque tous les hommes disent du bien de vous : c’est en effet de la même manière que leurs pères traitaient les faux prophètes.</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3">
            <a:extLst>
              <a:ext uri="{FF2B5EF4-FFF2-40B4-BE49-F238E27FC236}">
                <a16:creationId xmlns:a16="http://schemas.microsoft.com/office/drawing/2014/main" id="{04A51158-2771-4C14-AA37-63D56BA35C36}"/>
              </a:ext>
            </a:extLst>
          </p:cNvPr>
          <p:cNvGraphicFramePr>
            <a:graphicFrameLocks noGrp="1"/>
          </p:cNvGraphicFramePr>
          <p:nvPr/>
        </p:nvGraphicFramePr>
        <p:xfrm>
          <a:off x="35496" y="12526"/>
          <a:ext cx="9108505" cy="6696260"/>
        </p:xfrm>
        <a:graphic>
          <a:graphicData uri="http://schemas.openxmlformats.org/drawingml/2006/table">
            <a:tbl>
              <a:tblPr firstRow="1" bandRow="1">
                <a:tableStyleId>{5C22544A-7EE6-4342-B048-85BDC9FD1C3A}</a:tableStyleId>
              </a:tblPr>
              <a:tblGrid>
                <a:gridCol w="3168352">
                  <a:extLst>
                    <a:ext uri="{9D8B030D-6E8A-4147-A177-3AD203B41FA5}">
                      <a16:colId xmlns:a16="http://schemas.microsoft.com/office/drawing/2014/main" val="20000"/>
                    </a:ext>
                  </a:extLst>
                </a:gridCol>
                <a:gridCol w="1991987">
                  <a:extLst>
                    <a:ext uri="{9D8B030D-6E8A-4147-A177-3AD203B41FA5}">
                      <a16:colId xmlns:a16="http://schemas.microsoft.com/office/drawing/2014/main" val="20001"/>
                    </a:ext>
                  </a:extLst>
                </a:gridCol>
                <a:gridCol w="3948166">
                  <a:extLst>
                    <a:ext uri="{9D8B030D-6E8A-4147-A177-3AD203B41FA5}">
                      <a16:colId xmlns:a16="http://schemas.microsoft.com/office/drawing/2014/main" val="20002"/>
                    </a:ext>
                  </a:extLst>
                </a:gridCol>
              </a:tblGrid>
              <a:tr h="386900">
                <a:tc>
                  <a:txBody>
                    <a:bodyPr/>
                    <a:lstStyle/>
                    <a:p>
                      <a:r>
                        <a:rPr lang="fr-FR" sz="1200" b="1" dirty="0" err="1">
                          <a:solidFill>
                            <a:schemeClr val="tx1"/>
                          </a:solidFill>
                        </a:rPr>
                        <a:t>Lc</a:t>
                      </a:r>
                      <a:endParaRPr lang="fr-FR"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1" dirty="0" err="1">
                          <a:solidFill>
                            <a:schemeClr val="tx1"/>
                          </a:solidFill>
                        </a:rPr>
                        <a:t>Lc</a:t>
                      </a:r>
                      <a:endParaRPr lang="fr-FR"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1" dirty="0">
                          <a:solidFill>
                            <a:schemeClr val="tx1"/>
                          </a:solidFill>
                        </a:rPr>
                        <a:t>Mt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86900">
                <a:tc>
                  <a:txBody>
                    <a:bodyPr/>
                    <a:lstStyle/>
                    <a:p>
                      <a:r>
                        <a:rPr lang="fr-FR" sz="1200" dirty="0"/>
                        <a:t>20Alors, levant les yeux sur ses disciples, Jésus dit :</a:t>
                      </a:r>
                    </a:p>
                    <a:p>
                      <a:endParaRPr lang="fr-FR" sz="1200" dirty="0"/>
                    </a:p>
                    <a:p>
                      <a:endParaRPr lang="fr-FR" sz="1200" dirty="0"/>
                    </a:p>
                    <a:p>
                      <a:r>
                        <a:rPr lang="fr-FR" sz="1200" dirty="0"/>
                        <a:t> « Heureux, </a:t>
                      </a:r>
                      <a:r>
                        <a:rPr lang="fr-FR" sz="1200" dirty="0">
                          <a:solidFill>
                            <a:srgbClr val="FF0000"/>
                          </a:solidFill>
                        </a:rPr>
                        <a:t>vous</a:t>
                      </a:r>
                      <a:r>
                        <a:rPr lang="fr-FR" sz="1200" dirty="0"/>
                        <a:t> les pauvres : le Royaume de </a:t>
                      </a:r>
                      <a:r>
                        <a:rPr lang="fr-FR" sz="1200" dirty="0">
                          <a:solidFill>
                            <a:srgbClr val="FF0000"/>
                          </a:solidFill>
                        </a:rPr>
                        <a:t>Dieu</a:t>
                      </a:r>
                      <a:r>
                        <a:rPr lang="fr-FR" sz="1200" dirty="0"/>
                        <a:t> est à </a:t>
                      </a:r>
                      <a:r>
                        <a:rPr lang="fr-FR" sz="1200" dirty="0">
                          <a:solidFill>
                            <a:srgbClr val="FF0000"/>
                          </a:solidFill>
                        </a:rPr>
                        <a:t>vous</a:t>
                      </a:r>
                      <a:r>
                        <a:rPr lang="fr-FR" sz="1200" dirty="0"/>
                        <a:t>.</a:t>
                      </a:r>
                    </a:p>
                    <a:p>
                      <a:endParaRPr lang="fr-FR" sz="1200" dirty="0"/>
                    </a:p>
                    <a:p>
                      <a:endParaRPr lang="fr-FR" sz="1200" dirty="0">
                        <a:solidFill>
                          <a:srgbClr val="FF0000"/>
                        </a:solidFill>
                      </a:endParaRPr>
                    </a:p>
                    <a:p>
                      <a:r>
                        <a:rPr lang="fr-FR" sz="1200" dirty="0">
                          <a:solidFill>
                            <a:srgbClr val="FF0000"/>
                          </a:solidFill>
                        </a:rPr>
                        <a:t> 21Heureux, vous qui avez faim maintenant : vous serez rassasiés.</a:t>
                      </a:r>
                    </a:p>
                    <a:p>
                      <a:endParaRPr lang="fr-FR" sz="1200" dirty="0"/>
                    </a:p>
                    <a:p>
                      <a:endParaRPr lang="fr-FR" sz="1200" dirty="0"/>
                    </a:p>
                    <a:p>
                      <a:r>
                        <a:rPr lang="fr-FR" sz="1200" dirty="0"/>
                        <a:t>Heureux, vous qui pleurez </a:t>
                      </a:r>
                      <a:r>
                        <a:rPr lang="fr-FR" sz="1200" dirty="0">
                          <a:solidFill>
                            <a:srgbClr val="FF0000"/>
                          </a:solidFill>
                        </a:rPr>
                        <a:t>maintenant</a:t>
                      </a:r>
                      <a:r>
                        <a:rPr lang="fr-FR" sz="1200" dirty="0"/>
                        <a:t> : vous </a:t>
                      </a:r>
                      <a:r>
                        <a:rPr lang="fr-FR" sz="1200" dirty="0">
                          <a:solidFill>
                            <a:srgbClr val="FF0000"/>
                          </a:solidFill>
                        </a:rPr>
                        <a:t>rirez</a:t>
                      </a:r>
                      <a:r>
                        <a:rPr lang="fr-FR" sz="1200" dirty="0"/>
                        <a:t>.</a:t>
                      </a:r>
                    </a:p>
                    <a:p>
                      <a:endParaRPr lang="fr-FR" sz="1200" dirty="0"/>
                    </a:p>
                    <a:p>
                      <a:endParaRPr lang="fr-FR" sz="1200" dirty="0"/>
                    </a:p>
                    <a:p>
                      <a:endParaRPr lang="fr-FR" sz="1200" dirty="0"/>
                    </a:p>
                    <a:p>
                      <a:endParaRPr lang="fr-FR" sz="1200" dirty="0"/>
                    </a:p>
                    <a:p>
                      <a:endParaRPr lang="fr-FR" sz="1200" dirty="0"/>
                    </a:p>
                    <a:p>
                      <a:endParaRPr lang="fr-FR" sz="1200" dirty="0"/>
                    </a:p>
                    <a:p>
                      <a:endParaRPr lang="fr-FR" sz="1200" dirty="0"/>
                    </a:p>
                    <a:p>
                      <a:endParaRPr lang="fr-FR" sz="1200" dirty="0"/>
                    </a:p>
                    <a:p>
                      <a:endParaRPr lang="fr-FR" sz="1200" dirty="0"/>
                    </a:p>
                    <a:p>
                      <a:endParaRPr lang="fr-FR" sz="1200" dirty="0"/>
                    </a:p>
                    <a:p>
                      <a:r>
                        <a:rPr lang="fr-FR" sz="1200" dirty="0">
                          <a:solidFill>
                            <a:srgbClr val="FF0000"/>
                          </a:solidFill>
                        </a:rPr>
                        <a:t>22Heureux êtes-vous lorsque les hommes vous haïssent, lorsqu’ils vous rejettent </a:t>
                      </a:r>
                      <a:r>
                        <a:rPr lang="fr-FR" sz="1200" dirty="0"/>
                        <a:t>et qu’ils insultent et proscrivent votre nom comme infâme, à cause du </a:t>
                      </a:r>
                      <a:r>
                        <a:rPr lang="fr-FR" sz="1200" dirty="0">
                          <a:solidFill>
                            <a:srgbClr val="FF0000"/>
                          </a:solidFill>
                        </a:rPr>
                        <a:t>Fils de l’homme</a:t>
                      </a:r>
                      <a:r>
                        <a:rPr lang="fr-FR" sz="1200" dirty="0"/>
                        <a:t>. </a:t>
                      </a:r>
                    </a:p>
                    <a:p>
                      <a:endParaRPr lang="fr-FR" sz="1200" dirty="0"/>
                    </a:p>
                    <a:p>
                      <a:endParaRPr lang="fr-FR" sz="1200" dirty="0"/>
                    </a:p>
                    <a:p>
                      <a:r>
                        <a:rPr lang="fr-FR" sz="1200" dirty="0"/>
                        <a:t>23Réjouissez-vous ce jour-là et bondissez de joie, car voici, votre récompense est grande dans le ciel ; c’est en effet de la même manière que leurs pères traitaient les prophètes.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solidFill>
                            <a:srgbClr val="FF0000"/>
                          </a:solidFill>
                        </a:rPr>
                        <a:t>24Mais malheureux, vous les riches : vous tenez votre consolation.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solidFill>
                            <a:srgbClr val="FF0000"/>
                          </a:solidFill>
                        </a:rPr>
                        <a:t>25Malheureux, vous qui êtes repus maintenant : vous aurez faim.</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solidFill>
                            <a:srgbClr val="FF0000"/>
                          </a:solidFill>
                        </a:rPr>
                        <a:t>23b Malheureux, vous qui riez maintenant : vous serez dans le deuil et vous pleurerez.</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solidFill>
                            <a:srgbClr val="FF0000"/>
                          </a:solidFill>
                        </a:rPr>
                        <a:t>26Malheureux êtes-vous lorsque tous les hommes disent du bien de vous : c’est en effet de la même manière que leurs pères traitaient les faux prophètes.</a:t>
                      </a:r>
                    </a:p>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dirty="0"/>
                        <a:t>1A la vue des foules, Jésus monta dans la montagne. Il s’assit, et ses disciples s’approchèrent de lui.</a:t>
                      </a:r>
                    </a:p>
                    <a:p>
                      <a:r>
                        <a:rPr lang="fr-FR" sz="1200" dirty="0"/>
                        <a:t>2Et, prenant la parole, il les enseignait :</a:t>
                      </a:r>
                    </a:p>
                    <a:p>
                      <a:endParaRPr lang="fr-FR" sz="1200" dirty="0"/>
                    </a:p>
                    <a:p>
                      <a:r>
                        <a:rPr lang="fr-FR" sz="1200" dirty="0"/>
                        <a:t>3« Heureux les pauvres de </a:t>
                      </a:r>
                      <a:r>
                        <a:rPr lang="fr-FR" sz="1200" dirty="0">
                          <a:highlight>
                            <a:srgbClr val="FFFF00"/>
                          </a:highlight>
                        </a:rPr>
                        <a:t>cœur</a:t>
                      </a:r>
                      <a:r>
                        <a:rPr lang="fr-FR" sz="1200" dirty="0"/>
                        <a:t> : le Royaume des </a:t>
                      </a:r>
                      <a:r>
                        <a:rPr lang="fr-FR" sz="1200" dirty="0">
                          <a:highlight>
                            <a:srgbClr val="FFFF00"/>
                          </a:highlight>
                        </a:rPr>
                        <a:t>cieux</a:t>
                      </a:r>
                      <a:r>
                        <a:rPr lang="fr-FR" sz="1200" dirty="0"/>
                        <a:t> est à </a:t>
                      </a:r>
                      <a:r>
                        <a:rPr lang="fr-FR" sz="1200" dirty="0">
                          <a:highlight>
                            <a:srgbClr val="FFFF00"/>
                          </a:highlight>
                        </a:rPr>
                        <a:t>eux</a:t>
                      </a:r>
                      <a:r>
                        <a:rPr lang="fr-FR" sz="1200" dirty="0"/>
                        <a:t>.</a:t>
                      </a:r>
                    </a:p>
                    <a:p>
                      <a:endParaRPr lang="fr-FR" sz="1200" dirty="0"/>
                    </a:p>
                    <a:p>
                      <a:endParaRPr lang="fr-FR" sz="1200" dirty="0"/>
                    </a:p>
                    <a:p>
                      <a:endParaRPr lang="fr-FR" sz="1200" dirty="0"/>
                    </a:p>
                    <a:p>
                      <a:endParaRPr lang="fr-FR" sz="1200" dirty="0"/>
                    </a:p>
                    <a:p>
                      <a:endParaRPr lang="fr-FR" sz="1200" dirty="0"/>
                    </a:p>
                    <a:p>
                      <a:endParaRPr lang="fr-FR" sz="1200" dirty="0"/>
                    </a:p>
                    <a:p>
                      <a:r>
                        <a:rPr lang="fr-FR" sz="1200" dirty="0"/>
                        <a:t>5Heureux ceux qui pleurent : ils seront </a:t>
                      </a:r>
                      <a:r>
                        <a:rPr lang="fr-FR" sz="1200" dirty="0">
                          <a:highlight>
                            <a:srgbClr val="FFFF00"/>
                          </a:highlight>
                        </a:rPr>
                        <a:t>consolés</a:t>
                      </a:r>
                      <a:r>
                        <a:rPr lang="fr-FR" sz="1200" dirty="0"/>
                        <a:t>.</a:t>
                      </a:r>
                    </a:p>
                    <a:p>
                      <a:endParaRPr lang="fr-FR"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highlight>
                            <a:srgbClr val="FFFF00"/>
                          </a:highlight>
                        </a:rPr>
                        <a:t>4Heureux les doux : ils auront la terre en partage.</a:t>
                      </a:r>
                    </a:p>
                    <a:p>
                      <a:r>
                        <a:rPr lang="fr-FR" sz="1200" dirty="0">
                          <a:highlight>
                            <a:srgbClr val="FFFF00"/>
                          </a:highlight>
                        </a:rPr>
                        <a:t>6Heureux ceux qui ont faim et soif de la justice : ils seront rassasiés.</a:t>
                      </a:r>
                    </a:p>
                    <a:p>
                      <a:r>
                        <a:rPr lang="fr-FR" sz="1200" dirty="0">
                          <a:highlight>
                            <a:srgbClr val="FFFF00"/>
                          </a:highlight>
                        </a:rPr>
                        <a:t>7Heureux les miséricordieux : il leur sera fait miséricorde.</a:t>
                      </a:r>
                    </a:p>
                    <a:p>
                      <a:r>
                        <a:rPr lang="fr-FR" sz="1200" dirty="0">
                          <a:highlight>
                            <a:srgbClr val="FFFF00"/>
                          </a:highlight>
                        </a:rPr>
                        <a:t>8Heureux les cœurs purs : ils verront Dieu.</a:t>
                      </a:r>
                    </a:p>
                    <a:p>
                      <a:r>
                        <a:rPr lang="fr-FR" sz="1200" dirty="0">
                          <a:highlight>
                            <a:srgbClr val="FFFF00"/>
                          </a:highlight>
                        </a:rPr>
                        <a:t>9Heureux ceux qui font œuvre de paix : ils seront appelés fils de Dieu.</a:t>
                      </a:r>
                    </a:p>
                    <a:p>
                      <a:r>
                        <a:rPr lang="fr-FR" sz="1200" dirty="0">
                          <a:highlight>
                            <a:srgbClr val="FFFF00"/>
                          </a:highlight>
                        </a:rPr>
                        <a:t>10Heureux ceux qui sont persécutés pour la justice : le Royaume des cieux est à eux.</a:t>
                      </a:r>
                    </a:p>
                    <a:p>
                      <a:endParaRPr lang="fr-FR" sz="1200" dirty="0"/>
                    </a:p>
                    <a:p>
                      <a:r>
                        <a:rPr lang="fr-FR" sz="1200" dirty="0"/>
                        <a:t>11Heureux êtes-vous lorsque l’on vous insulte, </a:t>
                      </a:r>
                      <a:r>
                        <a:rPr lang="fr-FR" sz="1200" dirty="0">
                          <a:highlight>
                            <a:srgbClr val="FFFF00"/>
                          </a:highlight>
                        </a:rPr>
                        <a:t>que l’on vous persécute</a:t>
                      </a:r>
                      <a:r>
                        <a:rPr lang="fr-FR" sz="1200" dirty="0"/>
                        <a:t> et que l’on dit faussement contre vous toute sorte de mal à cause de </a:t>
                      </a:r>
                      <a:r>
                        <a:rPr lang="fr-FR" sz="1200" dirty="0">
                          <a:highlight>
                            <a:srgbClr val="FFFF00"/>
                          </a:highlight>
                        </a:rPr>
                        <a:t>moi</a:t>
                      </a:r>
                      <a:r>
                        <a:rPr lang="fr-FR" sz="1200" dirty="0"/>
                        <a:t>. </a:t>
                      </a:r>
                    </a:p>
                    <a:p>
                      <a:endParaRPr lang="fr-FR" sz="1200" dirty="0"/>
                    </a:p>
                    <a:p>
                      <a:endParaRPr lang="fr-FR" sz="1200" dirty="0"/>
                    </a:p>
                    <a:p>
                      <a:endParaRPr lang="fr-FR" sz="1200" dirty="0"/>
                    </a:p>
                    <a:p>
                      <a:r>
                        <a:rPr lang="fr-FR" sz="1200" dirty="0"/>
                        <a:t>12Soyez dans la joie et l’allégresse, car votre récompense est grande dans les cieux ; c’est ainsi en effet qu’on a persécuté les prophètes qui vous ont précédés.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72ABE650-8420-3DC3-7723-B6E3FA1D8570}"/>
              </a:ext>
            </a:extLst>
          </p:cNvPr>
          <p:cNvSpPr txBox="1"/>
          <p:nvPr/>
        </p:nvSpPr>
        <p:spPr>
          <a:xfrm>
            <a:off x="179512" y="116632"/>
            <a:ext cx="8784976" cy="5940088"/>
          </a:xfrm>
          <a:prstGeom prst="rect">
            <a:avLst/>
          </a:prstGeom>
          <a:noFill/>
        </p:spPr>
        <p:txBody>
          <a:bodyPr wrap="square">
            <a:spAutoFit/>
          </a:bodyPr>
          <a:lstStyle/>
          <a:p>
            <a:r>
              <a:rPr lang="fr-FR" sz="2000" dirty="0"/>
              <a:t>Il convient tout d'abord de jeter un coup d'</a:t>
            </a:r>
            <a:r>
              <a:rPr lang="fr-FR" sz="2000" dirty="0" err="1"/>
              <a:t>oeil</a:t>
            </a:r>
            <a:r>
              <a:rPr lang="fr-FR" sz="2000" dirty="0"/>
              <a:t> sur le contexte dans lequel l'évangéliste Matthieu insère les Béatitudes. Placées au tout début du Discours sur la montagne, les Béatitudes sont les premières paroles de Jésus. Le caractère solennel de la scène et de la formulation fait des Béatitudes une proclamation de la Bonne Nouvelle du salut. Les Béatitudes, autant que l'ensemble du discours, s'adresse aux foules venues de toutes les régions d'alentour: de la Galilée (reconnue pour son pluralisme culturel et ethnique) et de la Décapole (un territoire habité par des colons grecs), de Jérusalem et de la Judée (château-fort du judaïsme officiel) et d'au-delà du Jourdain (le reste du monde). D'entrée de jeu, Jésus s'adresse à tous les êtres humains sans distinction. Les Béatitudes ont ainsi une portée universelle, n'étant pas réservées à une élite religieuse. Bien que de la foule se détache un groupe de disciples pour s'approcher de Jésus, il faut y voir la première cohorte de ceux et celles qui emprunteront ce chemin pour suivre Jésus. Enfin, la scène se déroule sur une colline au bord du Lac de Galilée, rappelant le mont Sinaï où Dieu donna sa Loi à Moïse et au peuple d'Israël. Jésus apparaît alors comme celui qui apporte la Loi nouvelle et la révélation définitive du salut accordé par Dieu à l'humanité.</a:t>
            </a:r>
          </a:p>
          <a:p>
            <a:endParaRPr lang="fr-FR" sz="2000" dirty="0"/>
          </a:p>
          <a:p>
            <a:r>
              <a:rPr lang="fr-FR" sz="2000" dirty="0"/>
              <a:t>http://www.interbible.org/interBible/decouverte/comprendre/2001/clb_010119_b1.htm</a:t>
            </a:r>
          </a:p>
        </p:txBody>
      </p:sp>
    </p:spTree>
    <p:extLst>
      <p:ext uri="{BB962C8B-B14F-4D97-AF65-F5344CB8AC3E}">
        <p14:creationId xmlns:p14="http://schemas.microsoft.com/office/powerpoint/2010/main" val="40084322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A86CDAC5-706D-4EEE-419D-1032F749F926}"/>
              </a:ext>
            </a:extLst>
          </p:cNvPr>
          <p:cNvSpPr txBox="1"/>
          <p:nvPr/>
        </p:nvSpPr>
        <p:spPr>
          <a:xfrm>
            <a:off x="251520" y="188640"/>
            <a:ext cx="8568952" cy="6370975"/>
          </a:xfrm>
          <a:prstGeom prst="rect">
            <a:avLst/>
          </a:prstGeom>
          <a:noFill/>
        </p:spPr>
        <p:txBody>
          <a:bodyPr wrap="square">
            <a:spAutoFit/>
          </a:bodyPr>
          <a:lstStyle/>
          <a:p>
            <a:r>
              <a:rPr lang="fr-FR" dirty="0"/>
              <a:t>Heureux... Ce mot sera répété neuf fois. Il n'est pas nouveau puisqu'on le </a:t>
            </a:r>
            <a:r>
              <a:rPr lang="fr-FR" dirty="0" err="1"/>
              <a:t>retouve</a:t>
            </a:r>
            <a:r>
              <a:rPr lang="fr-FR" dirty="0"/>
              <a:t> à maintes reprises sans les Psaumes. D'ailleurs le psautier s'ouvre par une béatitude: « Heureux l'homme qui ne suit pas la voie des impies... mais se plaît dans la loi de Yahweh. » (Ps 1,1-2) Dans le Nouveau Testament, Marie est déclarée heureuse parce qu'elle a cru dans la parole de Dieu et l'Évangile selon saint Jean se termine par la béatitude de la foi. Heureux n'est pas une formule de salutation ni un souhait. Ce mot apparaît plutôt comme une proclamation de salut qui met en valeur des attitudes et des comportements susceptibles d'accueillir le salut et d'en vivre. Le mot hébreu que l'on traduit par « heureux » a une signification plus ancienne, celle de « marcher » ou de « s'avancer ». Ainsi les Béatitudes s'adressent aux personnes qui veulent marcher dans la voie ouverte par la Bonne Nouvelle, qui vivent des situations ou ont des comportements où le salut de Dieu peut s'épanouir. Heureux ceux et celles qui veulent marcher droit sur les chemins de Dieu en compagnie de Jésus.</a:t>
            </a:r>
          </a:p>
        </p:txBody>
      </p:sp>
    </p:spTree>
    <p:extLst>
      <p:ext uri="{BB962C8B-B14F-4D97-AF65-F5344CB8AC3E}">
        <p14:creationId xmlns:p14="http://schemas.microsoft.com/office/powerpoint/2010/main" val="15976740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re 1">
            <a:extLst>
              <a:ext uri="{FF2B5EF4-FFF2-40B4-BE49-F238E27FC236}">
                <a16:creationId xmlns:a16="http://schemas.microsoft.com/office/drawing/2014/main" id="{0F4B1F6B-CE50-4617-AA54-EDE7B970E443}"/>
              </a:ext>
            </a:extLst>
          </p:cNvPr>
          <p:cNvSpPr>
            <a:spLocks noGrp="1" noChangeArrowheads="1"/>
          </p:cNvSpPr>
          <p:nvPr>
            <p:ph type="title"/>
          </p:nvPr>
        </p:nvSpPr>
        <p:spPr>
          <a:xfrm>
            <a:off x="685800" y="1412875"/>
            <a:ext cx="7772400" cy="1143000"/>
          </a:xfrm>
        </p:spPr>
        <p:txBody>
          <a:bodyPr/>
          <a:lstStyle/>
          <a:p>
            <a:r>
              <a:rPr lang="fr-FR" altLang="fr-FR"/>
              <a:t>Notre Père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130D35AA-20FC-4971-ADFA-C0A5DABEA15E}"/>
              </a:ext>
            </a:extLst>
          </p:cNvPr>
          <p:cNvGraphicFramePr>
            <a:graphicFrameLocks noGrp="1"/>
          </p:cNvGraphicFramePr>
          <p:nvPr>
            <p:extLst>
              <p:ext uri="{D42A27DB-BD31-4B8C-83A1-F6EECF244321}">
                <p14:modId xmlns:p14="http://schemas.microsoft.com/office/powerpoint/2010/main" val="2908373454"/>
              </p:ext>
            </p:extLst>
          </p:nvPr>
        </p:nvGraphicFramePr>
        <p:xfrm>
          <a:off x="287337" y="631287"/>
          <a:ext cx="8569326" cy="5595426"/>
        </p:xfrm>
        <a:graphic>
          <a:graphicData uri="http://schemas.openxmlformats.org/drawingml/2006/table">
            <a:tbl>
              <a:tblPr/>
              <a:tblGrid>
                <a:gridCol w="4284663">
                  <a:extLst>
                    <a:ext uri="{9D8B030D-6E8A-4147-A177-3AD203B41FA5}">
                      <a16:colId xmlns:a16="http://schemas.microsoft.com/office/drawing/2014/main" val="20000"/>
                    </a:ext>
                  </a:extLst>
                </a:gridCol>
                <a:gridCol w="4284663">
                  <a:extLst>
                    <a:ext uri="{9D8B030D-6E8A-4147-A177-3AD203B41FA5}">
                      <a16:colId xmlns:a16="http://schemas.microsoft.com/office/drawing/2014/main" val="20001"/>
                    </a:ext>
                  </a:extLst>
                </a:gridCol>
              </a:tblGrid>
              <a:tr h="211015">
                <a:tc>
                  <a:txBody>
                    <a:bodyPr/>
                    <a:lstStyle/>
                    <a:p>
                      <a:r>
                        <a:rPr lang="fr-FR" sz="1600">
                          <a:solidFill>
                            <a:schemeClr val="tx1"/>
                          </a:solidFill>
                        </a:rPr>
                        <a:t>Matthieu 6,9-13</a:t>
                      </a:r>
                    </a:p>
                  </a:txBody>
                  <a:tcPr marL="52756" marR="52756"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fr-FR" sz="1600" dirty="0">
                          <a:solidFill>
                            <a:schemeClr val="tx1"/>
                          </a:solidFill>
                        </a:rPr>
                        <a:t>Luc 11,2-4</a:t>
                      </a:r>
                    </a:p>
                  </a:txBody>
                  <a:tcPr marL="52756" marR="52756"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369277">
                <a:tc>
                  <a:txBody>
                    <a:bodyPr/>
                    <a:lstStyle/>
                    <a:p>
                      <a:r>
                        <a:rPr lang="fr-FR" sz="1600">
                          <a:solidFill>
                            <a:schemeClr val="tx1"/>
                          </a:solidFill>
                        </a:rPr>
                        <a:t>Notre Père qui es dans les cieux </a:t>
                      </a:r>
                      <a:br>
                        <a:rPr lang="fr-FR" sz="1600">
                          <a:solidFill>
                            <a:schemeClr val="tx1"/>
                          </a:solidFill>
                        </a:rPr>
                      </a:br>
                      <a:r>
                        <a:rPr lang="fr-FR" sz="1600">
                          <a:solidFill>
                            <a:schemeClr val="tx1"/>
                          </a:solidFill>
                        </a:rPr>
                        <a:t>πατερ ημων ο εν τοις ουρανοις</a:t>
                      </a:r>
                    </a:p>
                  </a:txBody>
                  <a:tcPr marL="52756" marR="52756"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600" dirty="0">
                          <a:solidFill>
                            <a:schemeClr val="tx1"/>
                          </a:solidFill>
                        </a:rPr>
                        <a:t>Père </a:t>
                      </a:r>
                      <a:br>
                        <a:rPr lang="fr-FR" sz="1600" dirty="0">
                          <a:solidFill>
                            <a:schemeClr val="tx1"/>
                          </a:solidFill>
                        </a:rPr>
                      </a:br>
                      <a:r>
                        <a:rPr lang="el-GR" sz="1600" dirty="0">
                          <a:solidFill>
                            <a:schemeClr val="tx1"/>
                          </a:solidFill>
                        </a:rPr>
                        <a:t>Πάτερ</a:t>
                      </a:r>
                    </a:p>
                  </a:txBody>
                  <a:tcPr marL="52756" marR="52756"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69277">
                <a:tc>
                  <a:txBody>
                    <a:bodyPr/>
                    <a:lstStyle/>
                    <a:p>
                      <a:r>
                        <a:rPr lang="fr-FR" sz="1600">
                          <a:solidFill>
                            <a:schemeClr val="tx1"/>
                          </a:solidFill>
                        </a:rPr>
                        <a:t>que ton nom soit sanctifié </a:t>
                      </a:r>
                      <a:br>
                        <a:rPr lang="fr-FR" sz="1600">
                          <a:solidFill>
                            <a:schemeClr val="tx1"/>
                          </a:solidFill>
                        </a:rPr>
                      </a:br>
                      <a:r>
                        <a:rPr lang="fr-FR" sz="1600">
                          <a:solidFill>
                            <a:schemeClr val="tx1"/>
                          </a:solidFill>
                        </a:rPr>
                        <a:t>αγιασθητω το ονομα σου</a:t>
                      </a:r>
                    </a:p>
                  </a:txBody>
                  <a:tcPr marL="52756" marR="52756"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600">
                          <a:solidFill>
                            <a:schemeClr val="tx1"/>
                          </a:solidFill>
                        </a:rPr>
                        <a:t>que ton nom soit sanctifié </a:t>
                      </a:r>
                      <a:br>
                        <a:rPr lang="fr-FR" sz="1600">
                          <a:solidFill>
                            <a:schemeClr val="tx1"/>
                          </a:solidFill>
                        </a:rPr>
                      </a:br>
                      <a:r>
                        <a:rPr lang="fr-FR" sz="1600">
                          <a:solidFill>
                            <a:schemeClr val="tx1"/>
                          </a:solidFill>
                        </a:rPr>
                        <a:t>αγιασθητω το ονομα σου</a:t>
                      </a:r>
                    </a:p>
                  </a:txBody>
                  <a:tcPr marL="52756" marR="52756"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69277">
                <a:tc>
                  <a:txBody>
                    <a:bodyPr/>
                    <a:lstStyle/>
                    <a:p>
                      <a:r>
                        <a:rPr lang="el-GR" sz="1600">
                          <a:solidFill>
                            <a:schemeClr val="tx1"/>
                          </a:solidFill>
                        </a:rPr>
                        <a:t>que ton règne arrive </a:t>
                      </a:r>
                      <a:br>
                        <a:rPr lang="el-GR" sz="1600">
                          <a:solidFill>
                            <a:schemeClr val="tx1"/>
                          </a:solidFill>
                        </a:rPr>
                      </a:br>
                      <a:r>
                        <a:rPr lang="el-GR" sz="1600">
                          <a:solidFill>
                            <a:schemeClr val="tx1"/>
                          </a:solidFill>
                        </a:rPr>
                        <a:t>ελθετω η βασιλεια σου</a:t>
                      </a:r>
                    </a:p>
                  </a:txBody>
                  <a:tcPr marL="52756" marR="52756"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l-GR" sz="1600" dirty="0">
                          <a:solidFill>
                            <a:schemeClr val="tx1"/>
                          </a:solidFill>
                        </a:rPr>
                        <a:t>que ton règne arrive </a:t>
                      </a:r>
                      <a:br>
                        <a:rPr lang="el-GR" sz="1600" dirty="0">
                          <a:solidFill>
                            <a:schemeClr val="tx1"/>
                          </a:solidFill>
                        </a:rPr>
                      </a:br>
                      <a:r>
                        <a:rPr lang="el-GR" sz="1600" dirty="0">
                          <a:solidFill>
                            <a:schemeClr val="tx1"/>
                          </a:solidFill>
                        </a:rPr>
                        <a:t>ελθετω η βασιλεια σου</a:t>
                      </a:r>
                    </a:p>
                  </a:txBody>
                  <a:tcPr marL="52756" marR="52756"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85800">
                <a:tc>
                  <a:txBody>
                    <a:bodyPr/>
                    <a:lstStyle/>
                    <a:p>
                      <a:r>
                        <a:rPr lang="fr-FR" sz="1600" dirty="0">
                          <a:solidFill>
                            <a:schemeClr val="tx1"/>
                          </a:solidFill>
                        </a:rPr>
                        <a:t>que ta volonté soit faite sur la terre comme au ciel </a:t>
                      </a:r>
                      <a:br>
                        <a:rPr lang="fr-FR" sz="1600" dirty="0">
                          <a:solidFill>
                            <a:schemeClr val="tx1"/>
                          </a:solidFill>
                        </a:rPr>
                      </a:br>
                      <a:r>
                        <a:rPr lang="fr-FR" sz="1600" dirty="0" err="1">
                          <a:solidFill>
                            <a:schemeClr val="tx1"/>
                          </a:solidFill>
                        </a:rPr>
                        <a:t>γενηθητω</a:t>
                      </a:r>
                      <a:r>
                        <a:rPr lang="fr-FR" sz="1600" dirty="0">
                          <a:solidFill>
                            <a:schemeClr val="tx1"/>
                          </a:solidFill>
                        </a:rPr>
                        <a:t> </a:t>
                      </a:r>
                      <a:r>
                        <a:rPr lang="fr-FR" sz="1600" dirty="0" err="1">
                          <a:solidFill>
                            <a:schemeClr val="tx1"/>
                          </a:solidFill>
                        </a:rPr>
                        <a:t>το</a:t>
                      </a:r>
                      <a:r>
                        <a:rPr lang="fr-FR" sz="1600" dirty="0">
                          <a:solidFill>
                            <a:schemeClr val="tx1"/>
                          </a:solidFill>
                        </a:rPr>
                        <a:t> </a:t>
                      </a:r>
                      <a:r>
                        <a:rPr lang="fr-FR" sz="1600" dirty="0" err="1">
                          <a:solidFill>
                            <a:schemeClr val="tx1"/>
                          </a:solidFill>
                        </a:rPr>
                        <a:t>θελημ</a:t>
                      </a:r>
                      <a:r>
                        <a:rPr lang="fr-FR" sz="1600" dirty="0">
                          <a:solidFill>
                            <a:schemeClr val="tx1"/>
                          </a:solidFill>
                        </a:rPr>
                        <a:t>α σου ως εν ουρανω και επι της γης</a:t>
                      </a:r>
                    </a:p>
                  </a:txBody>
                  <a:tcPr marL="52756" marR="52756"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600" dirty="0">
                        <a:solidFill>
                          <a:schemeClr val="tx1"/>
                        </a:solidFill>
                      </a:endParaRPr>
                    </a:p>
                  </a:txBody>
                  <a:tcPr marL="52756" marR="52756"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85800">
                <a:tc>
                  <a:txBody>
                    <a:bodyPr/>
                    <a:lstStyle/>
                    <a:p>
                      <a:r>
                        <a:rPr lang="fr-FR" sz="1600">
                          <a:solidFill>
                            <a:schemeClr val="tx1"/>
                          </a:solidFill>
                        </a:rPr>
                        <a:t>Donne-nous aujourd'hui notre pain quotidien </a:t>
                      </a:r>
                      <a:br>
                        <a:rPr lang="fr-FR" sz="1600">
                          <a:solidFill>
                            <a:schemeClr val="tx1"/>
                          </a:solidFill>
                        </a:rPr>
                      </a:br>
                      <a:r>
                        <a:rPr lang="fr-FR" sz="1600">
                          <a:solidFill>
                            <a:schemeClr val="tx1"/>
                          </a:solidFill>
                        </a:rPr>
                        <a:t>τον αρτον ημων τον επιουσιον δος ημιν σημερον</a:t>
                      </a:r>
                    </a:p>
                  </a:txBody>
                  <a:tcPr marL="52756" marR="52756"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600">
                          <a:solidFill>
                            <a:schemeClr val="tx1"/>
                          </a:solidFill>
                        </a:rPr>
                        <a:t>donne-nous chaque jour notre pain quotidien</a:t>
                      </a:r>
                      <a:br>
                        <a:rPr lang="fr-FR" sz="1600">
                          <a:solidFill>
                            <a:schemeClr val="tx1"/>
                          </a:solidFill>
                        </a:rPr>
                      </a:br>
                      <a:r>
                        <a:rPr lang="el-GR" sz="1600">
                          <a:solidFill>
                            <a:schemeClr val="tx1"/>
                          </a:solidFill>
                        </a:rPr>
                        <a:t>τον αρτον ημων τον επιουσιον διδου ημιν το καθ ημεραν</a:t>
                      </a:r>
                    </a:p>
                  </a:txBody>
                  <a:tcPr marL="52756" marR="52756"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685800">
                <a:tc>
                  <a:txBody>
                    <a:bodyPr/>
                    <a:lstStyle/>
                    <a:p>
                      <a:r>
                        <a:rPr lang="fr-FR" sz="1600">
                          <a:solidFill>
                            <a:schemeClr val="tx1"/>
                          </a:solidFill>
                        </a:rPr>
                        <a:t>remets-nous nos dettes, comme nous-mêmes avons remis à nos débiteurs </a:t>
                      </a:r>
                      <a:br>
                        <a:rPr lang="fr-FR" sz="1600">
                          <a:solidFill>
                            <a:schemeClr val="tx1"/>
                          </a:solidFill>
                        </a:rPr>
                      </a:br>
                      <a:r>
                        <a:rPr lang="el-GR" sz="1600">
                          <a:solidFill>
                            <a:schemeClr val="tx1"/>
                          </a:solidFill>
                        </a:rPr>
                        <a:t>και αφες ημιν τα οφειληματα ημων ως και ημεις αφιεμεν τοις οφειλεταις ημων</a:t>
                      </a:r>
                    </a:p>
                  </a:txBody>
                  <a:tcPr marL="52756" marR="52756"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600">
                          <a:solidFill>
                            <a:schemeClr val="tx1"/>
                          </a:solidFill>
                        </a:rPr>
                        <a:t>et remets-nous nos péchés, car nous-mêmes remettons à quiconque nous doit </a:t>
                      </a:r>
                      <a:br>
                        <a:rPr lang="fr-FR" sz="1600">
                          <a:solidFill>
                            <a:schemeClr val="tx1"/>
                          </a:solidFill>
                        </a:rPr>
                      </a:br>
                      <a:r>
                        <a:rPr lang="el-GR" sz="1600">
                          <a:solidFill>
                            <a:schemeClr val="tx1"/>
                          </a:solidFill>
                        </a:rPr>
                        <a:t>και αφες ημιν τας αμαρτιας ημων και γαρ αυτοι αφιεμεν παντι οφειλοντι ημιν</a:t>
                      </a:r>
                    </a:p>
                  </a:txBody>
                  <a:tcPr marL="52756" marR="52756"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69277">
                <a:tc>
                  <a:txBody>
                    <a:bodyPr/>
                    <a:lstStyle/>
                    <a:p>
                      <a:r>
                        <a:rPr lang="fr-FR" sz="1600">
                          <a:solidFill>
                            <a:schemeClr val="tx1"/>
                          </a:solidFill>
                        </a:rPr>
                        <a:t>et ne nous laisse pas entrer en tentation</a:t>
                      </a:r>
                      <a:br>
                        <a:rPr lang="fr-FR" sz="1600">
                          <a:solidFill>
                            <a:schemeClr val="tx1"/>
                          </a:solidFill>
                        </a:rPr>
                      </a:br>
                      <a:r>
                        <a:rPr lang="fr-FR" sz="1600">
                          <a:solidFill>
                            <a:schemeClr val="tx1"/>
                          </a:solidFill>
                        </a:rPr>
                        <a:t>και μη εισενεγκης ημας εις πειρασμον </a:t>
                      </a:r>
                    </a:p>
                  </a:txBody>
                  <a:tcPr marL="52756" marR="52756"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600">
                          <a:solidFill>
                            <a:schemeClr val="tx1"/>
                          </a:solidFill>
                        </a:rPr>
                        <a:t>et ne nous laisse pas entrer en tentation</a:t>
                      </a:r>
                      <a:br>
                        <a:rPr lang="fr-FR" sz="1600">
                          <a:solidFill>
                            <a:schemeClr val="tx1"/>
                          </a:solidFill>
                        </a:rPr>
                      </a:br>
                      <a:r>
                        <a:rPr lang="fr-FR" sz="1600">
                          <a:solidFill>
                            <a:schemeClr val="tx1"/>
                          </a:solidFill>
                        </a:rPr>
                        <a:t>και μη εισενεγκης ημας εις πειρασμον</a:t>
                      </a:r>
                    </a:p>
                  </a:txBody>
                  <a:tcPr marL="52756" marR="52756"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69277">
                <a:tc>
                  <a:txBody>
                    <a:bodyPr/>
                    <a:lstStyle/>
                    <a:p>
                      <a:r>
                        <a:rPr lang="fr-FR" sz="1600">
                          <a:solidFill>
                            <a:schemeClr val="tx1"/>
                          </a:solidFill>
                        </a:rPr>
                        <a:t>mais délivre-nous du mauvais</a:t>
                      </a:r>
                      <a:br>
                        <a:rPr lang="fr-FR" sz="1600">
                          <a:solidFill>
                            <a:schemeClr val="tx1"/>
                          </a:solidFill>
                        </a:rPr>
                      </a:br>
                      <a:r>
                        <a:rPr lang="el-GR" sz="1600">
                          <a:solidFill>
                            <a:schemeClr val="tx1"/>
                          </a:solidFill>
                        </a:rPr>
                        <a:t>αλλα ρυσαι ημας απο του πονηρου</a:t>
                      </a:r>
                    </a:p>
                  </a:txBody>
                  <a:tcPr marL="52756" marR="52756"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600" dirty="0">
                        <a:solidFill>
                          <a:schemeClr val="tx1"/>
                        </a:solidFill>
                      </a:endParaRPr>
                    </a:p>
                  </a:txBody>
                  <a:tcPr marL="52756" marR="52756"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4CF45E8A-6736-4CDC-A9A2-81666907622A}"/>
              </a:ext>
            </a:extLst>
          </p:cNvPr>
          <p:cNvGraphicFramePr>
            <a:graphicFrameLocks noGrp="1"/>
          </p:cNvGraphicFramePr>
          <p:nvPr/>
        </p:nvGraphicFramePr>
        <p:xfrm>
          <a:off x="287524" y="260648"/>
          <a:ext cx="8568952" cy="5595426"/>
        </p:xfrm>
        <a:graphic>
          <a:graphicData uri="http://schemas.openxmlformats.org/drawingml/2006/table">
            <a:tbl>
              <a:tblPr/>
              <a:tblGrid>
                <a:gridCol w="4284476">
                  <a:extLst>
                    <a:ext uri="{9D8B030D-6E8A-4147-A177-3AD203B41FA5}">
                      <a16:colId xmlns:a16="http://schemas.microsoft.com/office/drawing/2014/main" val="20000"/>
                    </a:ext>
                  </a:extLst>
                </a:gridCol>
                <a:gridCol w="4284476">
                  <a:extLst>
                    <a:ext uri="{9D8B030D-6E8A-4147-A177-3AD203B41FA5}">
                      <a16:colId xmlns:a16="http://schemas.microsoft.com/office/drawing/2014/main" val="20001"/>
                    </a:ext>
                  </a:extLst>
                </a:gridCol>
              </a:tblGrid>
              <a:tr h="211015">
                <a:tc>
                  <a:txBody>
                    <a:bodyPr/>
                    <a:lstStyle/>
                    <a:p>
                      <a:pPr algn="ctr"/>
                      <a:r>
                        <a:rPr lang="fr-FR" sz="1600" b="1" dirty="0"/>
                        <a:t>Matthieu 6,9-13</a:t>
                      </a:r>
                    </a:p>
                  </a:txBody>
                  <a:tcPr marL="52754" marR="52754"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fr-FR" sz="1600" b="1" dirty="0"/>
                        <a:t>Luc 11,2-4</a:t>
                      </a:r>
                    </a:p>
                  </a:txBody>
                  <a:tcPr marL="52754" marR="52754"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369277">
                <a:tc>
                  <a:txBody>
                    <a:bodyPr/>
                    <a:lstStyle/>
                    <a:p>
                      <a:r>
                        <a:rPr lang="fr-FR" sz="1600" dirty="0">
                          <a:highlight>
                            <a:srgbClr val="FFFF00"/>
                          </a:highlight>
                        </a:rPr>
                        <a:t>Notre</a:t>
                      </a:r>
                      <a:r>
                        <a:rPr lang="fr-FR" sz="1600" dirty="0"/>
                        <a:t> Père </a:t>
                      </a:r>
                      <a:r>
                        <a:rPr lang="fr-FR" sz="1600" dirty="0">
                          <a:highlight>
                            <a:srgbClr val="FFFF00"/>
                          </a:highlight>
                        </a:rPr>
                        <a:t>qui es dans les cieux </a:t>
                      </a:r>
                      <a:br>
                        <a:rPr lang="fr-FR" sz="1600" dirty="0"/>
                      </a:br>
                      <a:r>
                        <a:rPr lang="fr-FR" sz="1600" dirty="0"/>
                        <a:t>πα</a:t>
                      </a:r>
                      <a:r>
                        <a:rPr lang="fr-FR" sz="1600" dirty="0" err="1"/>
                        <a:t>τερ</a:t>
                      </a:r>
                      <a:r>
                        <a:rPr lang="fr-FR" sz="1600" dirty="0"/>
                        <a:t> </a:t>
                      </a:r>
                      <a:r>
                        <a:rPr lang="fr-FR" sz="1600" dirty="0" err="1"/>
                        <a:t>ημων</a:t>
                      </a:r>
                      <a:r>
                        <a:rPr lang="fr-FR" sz="1600" dirty="0"/>
                        <a:t> ο </a:t>
                      </a:r>
                      <a:r>
                        <a:rPr lang="fr-FR" sz="1600" dirty="0" err="1"/>
                        <a:t>εν</a:t>
                      </a:r>
                      <a:r>
                        <a:rPr lang="fr-FR" sz="1600" dirty="0"/>
                        <a:t> </a:t>
                      </a:r>
                      <a:r>
                        <a:rPr lang="fr-FR" sz="1600" dirty="0" err="1"/>
                        <a:t>τοις</a:t>
                      </a:r>
                      <a:r>
                        <a:rPr lang="fr-FR" sz="1600" dirty="0"/>
                        <a:t> </a:t>
                      </a:r>
                      <a:r>
                        <a:rPr lang="fr-FR" sz="1600" dirty="0" err="1"/>
                        <a:t>ουρ</a:t>
                      </a:r>
                      <a:r>
                        <a:rPr lang="fr-FR" sz="1600" dirty="0"/>
                        <a:t>ανοις</a:t>
                      </a:r>
                    </a:p>
                  </a:txBody>
                  <a:tcPr marL="52754" marR="52754"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600" dirty="0"/>
                        <a:t>Père </a:t>
                      </a:r>
                      <a:br>
                        <a:rPr lang="fr-FR" sz="1600" dirty="0"/>
                      </a:br>
                      <a:r>
                        <a:rPr lang="el-GR" sz="1600" dirty="0"/>
                        <a:t>Πάτερ</a:t>
                      </a:r>
                    </a:p>
                  </a:txBody>
                  <a:tcPr marL="52754" marR="52754"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69277">
                <a:tc>
                  <a:txBody>
                    <a:bodyPr/>
                    <a:lstStyle/>
                    <a:p>
                      <a:r>
                        <a:rPr lang="fr-FR" sz="1600"/>
                        <a:t>que ton nom soit sanctifié </a:t>
                      </a:r>
                      <a:br>
                        <a:rPr lang="fr-FR" sz="1600"/>
                      </a:br>
                      <a:r>
                        <a:rPr lang="fr-FR" sz="1600"/>
                        <a:t>αγιασθητω το ονομα σου</a:t>
                      </a:r>
                    </a:p>
                  </a:txBody>
                  <a:tcPr marL="52754" marR="52754"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600"/>
                        <a:t>que ton nom soit sanctifié </a:t>
                      </a:r>
                      <a:br>
                        <a:rPr lang="fr-FR" sz="1600"/>
                      </a:br>
                      <a:r>
                        <a:rPr lang="fr-FR" sz="1600"/>
                        <a:t>αγιασθητω το ονομα σου</a:t>
                      </a:r>
                    </a:p>
                  </a:txBody>
                  <a:tcPr marL="52754" marR="52754"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69277">
                <a:tc>
                  <a:txBody>
                    <a:bodyPr/>
                    <a:lstStyle/>
                    <a:p>
                      <a:r>
                        <a:rPr lang="el-GR" sz="1600"/>
                        <a:t>que ton règne arrive </a:t>
                      </a:r>
                      <a:br>
                        <a:rPr lang="el-GR" sz="1600"/>
                      </a:br>
                      <a:r>
                        <a:rPr lang="el-GR" sz="1600"/>
                        <a:t>ελθετω η βασιλεια σου</a:t>
                      </a:r>
                    </a:p>
                  </a:txBody>
                  <a:tcPr marL="52754" marR="52754"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l-GR" sz="1600" dirty="0"/>
                        <a:t>que ton règne arrive </a:t>
                      </a:r>
                      <a:br>
                        <a:rPr lang="el-GR" sz="1600" dirty="0"/>
                      </a:br>
                      <a:r>
                        <a:rPr lang="el-GR" sz="1600" dirty="0"/>
                        <a:t>ελθετω η βασιλεια σου</a:t>
                      </a:r>
                    </a:p>
                  </a:txBody>
                  <a:tcPr marL="52754" marR="52754"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85800">
                <a:tc>
                  <a:txBody>
                    <a:bodyPr/>
                    <a:lstStyle/>
                    <a:p>
                      <a:r>
                        <a:rPr lang="fr-FR" sz="1600" dirty="0">
                          <a:highlight>
                            <a:srgbClr val="FFFF00"/>
                          </a:highlight>
                        </a:rPr>
                        <a:t>que ta volonté soit faite sur la terre comme au ciel </a:t>
                      </a:r>
                      <a:br>
                        <a:rPr lang="fr-FR" sz="1600" dirty="0">
                          <a:highlight>
                            <a:srgbClr val="FFFF00"/>
                          </a:highlight>
                        </a:rPr>
                      </a:br>
                      <a:r>
                        <a:rPr lang="fr-FR" sz="1600" dirty="0" err="1">
                          <a:highlight>
                            <a:srgbClr val="FFFF00"/>
                          </a:highlight>
                        </a:rPr>
                        <a:t>γενηθητω</a:t>
                      </a:r>
                      <a:r>
                        <a:rPr lang="fr-FR" sz="1600" dirty="0">
                          <a:highlight>
                            <a:srgbClr val="FFFF00"/>
                          </a:highlight>
                        </a:rPr>
                        <a:t> </a:t>
                      </a:r>
                      <a:r>
                        <a:rPr lang="fr-FR" sz="1600" dirty="0" err="1">
                          <a:highlight>
                            <a:srgbClr val="FFFF00"/>
                          </a:highlight>
                        </a:rPr>
                        <a:t>το</a:t>
                      </a:r>
                      <a:r>
                        <a:rPr lang="fr-FR" sz="1600" dirty="0">
                          <a:highlight>
                            <a:srgbClr val="FFFF00"/>
                          </a:highlight>
                        </a:rPr>
                        <a:t> </a:t>
                      </a:r>
                      <a:r>
                        <a:rPr lang="fr-FR" sz="1600" dirty="0" err="1">
                          <a:highlight>
                            <a:srgbClr val="FFFF00"/>
                          </a:highlight>
                        </a:rPr>
                        <a:t>θελημ</a:t>
                      </a:r>
                      <a:r>
                        <a:rPr lang="fr-FR" sz="1600" dirty="0">
                          <a:highlight>
                            <a:srgbClr val="FFFF00"/>
                          </a:highlight>
                        </a:rPr>
                        <a:t>α σου ως εν ουρανω και επι της γης</a:t>
                      </a:r>
                    </a:p>
                  </a:txBody>
                  <a:tcPr marL="52754" marR="52754"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600" dirty="0"/>
                    </a:p>
                  </a:txBody>
                  <a:tcPr marL="52754" marR="52754"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85800">
                <a:tc>
                  <a:txBody>
                    <a:bodyPr/>
                    <a:lstStyle/>
                    <a:p>
                      <a:r>
                        <a:rPr lang="fr-FR" sz="1600" dirty="0"/>
                        <a:t>Donne-nous </a:t>
                      </a:r>
                      <a:r>
                        <a:rPr lang="fr-FR" sz="1600" dirty="0">
                          <a:highlight>
                            <a:srgbClr val="FFFF00"/>
                          </a:highlight>
                        </a:rPr>
                        <a:t>aujourd'hui</a:t>
                      </a:r>
                      <a:r>
                        <a:rPr lang="fr-FR" sz="1600" dirty="0"/>
                        <a:t> notre pain quotidien </a:t>
                      </a:r>
                      <a:br>
                        <a:rPr lang="fr-FR" sz="1600" dirty="0"/>
                      </a:br>
                      <a:r>
                        <a:rPr lang="fr-FR" sz="1600" dirty="0" err="1"/>
                        <a:t>τον</a:t>
                      </a:r>
                      <a:r>
                        <a:rPr lang="fr-FR" sz="1600" dirty="0"/>
                        <a:t> α</a:t>
                      </a:r>
                      <a:r>
                        <a:rPr lang="fr-FR" sz="1600" dirty="0" err="1"/>
                        <a:t>ρτον</a:t>
                      </a:r>
                      <a:r>
                        <a:rPr lang="fr-FR" sz="1600" dirty="0"/>
                        <a:t> </a:t>
                      </a:r>
                      <a:r>
                        <a:rPr lang="fr-FR" sz="1600" dirty="0" err="1"/>
                        <a:t>ημων</a:t>
                      </a:r>
                      <a:r>
                        <a:rPr lang="fr-FR" sz="1600" dirty="0"/>
                        <a:t> </a:t>
                      </a:r>
                      <a:r>
                        <a:rPr lang="fr-FR" sz="1600" dirty="0" err="1"/>
                        <a:t>τον</a:t>
                      </a:r>
                      <a:r>
                        <a:rPr lang="fr-FR" sz="1600" dirty="0"/>
                        <a:t> επ</a:t>
                      </a:r>
                      <a:r>
                        <a:rPr lang="fr-FR" sz="1600" dirty="0" err="1"/>
                        <a:t>ιουσιον</a:t>
                      </a:r>
                      <a:r>
                        <a:rPr lang="fr-FR" sz="1600" dirty="0"/>
                        <a:t> </a:t>
                      </a:r>
                      <a:r>
                        <a:rPr lang="fr-FR" sz="1600" dirty="0" err="1"/>
                        <a:t>δος</a:t>
                      </a:r>
                      <a:r>
                        <a:rPr lang="fr-FR" sz="1600" dirty="0"/>
                        <a:t> </a:t>
                      </a:r>
                      <a:r>
                        <a:rPr lang="fr-FR" sz="1600" dirty="0" err="1"/>
                        <a:t>ημιν</a:t>
                      </a:r>
                      <a:r>
                        <a:rPr lang="fr-FR" sz="1600" dirty="0"/>
                        <a:t> </a:t>
                      </a:r>
                      <a:r>
                        <a:rPr lang="fr-FR" sz="1600" dirty="0" err="1"/>
                        <a:t>σημερον</a:t>
                      </a:r>
                      <a:endParaRPr lang="fr-FR" sz="1600" dirty="0"/>
                    </a:p>
                  </a:txBody>
                  <a:tcPr marL="52754" marR="52754"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600" dirty="0"/>
                        <a:t>donne-nous </a:t>
                      </a:r>
                      <a:r>
                        <a:rPr lang="fr-FR" sz="1600" dirty="0">
                          <a:solidFill>
                            <a:srgbClr val="FF0000"/>
                          </a:solidFill>
                        </a:rPr>
                        <a:t>chaque jour </a:t>
                      </a:r>
                      <a:r>
                        <a:rPr lang="fr-FR" sz="1600" dirty="0"/>
                        <a:t>notre pain quotidien</a:t>
                      </a:r>
                      <a:br>
                        <a:rPr lang="fr-FR" sz="1600" dirty="0"/>
                      </a:br>
                      <a:r>
                        <a:rPr lang="el-GR" sz="1600" dirty="0"/>
                        <a:t>τον αρτον ημων τον επιουσιον διδου ημιν το καθ ημεραν</a:t>
                      </a:r>
                    </a:p>
                  </a:txBody>
                  <a:tcPr marL="52754" marR="52754"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685800">
                <a:tc>
                  <a:txBody>
                    <a:bodyPr/>
                    <a:lstStyle/>
                    <a:p>
                      <a:r>
                        <a:rPr lang="fr-FR" sz="1600" dirty="0"/>
                        <a:t>remets-nous nos </a:t>
                      </a:r>
                      <a:r>
                        <a:rPr lang="fr-FR" sz="1600" dirty="0">
                          <a:highlight>
                            <a:srgbClr val="FFFF00"/>
                          </a:highlight>
                        </a:rPr>
                        <a:t>dettes</a:t>
                      </a:r>
                      <a:r>
                        <a:rPr lang="fr-FR" sz="1600" dirty="0"/>
                        <a:t>, </a:t>
                      </a:r>
                      <a:r>
                        <a:rPr lang="fr-FR" sz="1600" dirty="0">
                          <a:highlight>
                            <a:srgbClr val="FFFF00"/>
                          </a:highlight>
                        </a:rPr>
                        <a:t>comme</a:t>
                      </a:r>
                      <a:r>
                        <a:rPr lang="fr-FR" sz="1600" dirty="0"/>
                        <a:t> nous-mêmes avons remis à nos débiteurs </a:t>
                      </a:r>
                      <a:br>
                        <a:rPr lang="fr-FR" sz="1600" dirty="0"/>
                      </a:br>
                      <a:r>
                        <a:rPr lang="el-GR" sz="1600" dirty="0"/>
                        <a:t>και αφες ημιν τα οφειληματα ημων ως και ημεις αφιεμεν τοις οφειλεταις ημων</a:t>
                      </a:r>
                    </a:p>
                  </a:txBody>
                  <a:tcPr marL="52754" marR="52754"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600" dirty="0"/>
                        <a:t>et remets-nous nos </a:t>
                      </a:r>
                      <a:r>
                        <a:rPr lang="fr-FR" sz="1600" dirty="0">
                          <a:solidFill>
                            <a:srgbClr val="FF0000"/>
                          </a:solidFill>
                        </a:rPr>
                        <a:t>péchés</a:t>
                      </a:r>
                      <a:r>
                        <a:rPr lang="fr-FR" sz="1600" dirty="0"/>
                        <a:t>, </a:t>
                      </a:r>
                      <a:r>
                        <a:rPr lang="fr-FR" sz="1600" dirty="0">
                          <a:solidFill>
                            <a:srgbClr val="FF0000"/>
                          </a:solidFill>
                        </a:rPr>
                        <a:t>car</a:t>
                      </a:r>
                      <a:r>
                        <a:rPr lang="fr-FR" sz="1600" dirty="0"/>
                        <a:t> nous-mêmes remettons à quiconque nous doit </a:t>
                      </a:r>
                      <a:br>
                        <a:rPr lang="fr-FR" sz="1600" dirty="0"/>
                      </a:br>
                      <a:r>
                        <a:rPr lang="el-GR" sz="1600" dirty="0"/>
                        <a:t>και αφες ημιν τας αμαρτιας ημων και γαρ αυτοι αφιεμεν παντι οφειλοντι ημιν</a:t>
                      </a:r>
                    </a:p>
                  </a:txBody>
                  <a:tcPr marL="52754" marR="52754"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69277">
                <a:tc>
                  <a:txBody>
                    <a:bodyPr/>
                    <a:lstStyle/>
                    <a:p>
                      <a:r>
                        <a:rPr lang="fr-FR" sz="1600"/>
                        <a:t>et ne nous laisse pas entrer en tentation</a:t>
                      </a:r>
                      <a:br>
                        <a:rPr lang="fr-FR" sz="1600"/>
                      </a:br>
                      <a:r>
                        <a:rPr lang="fr-FR" sz="1600"/>
                        <a:t>και μη εισενεγκης ημας εις πειρασμον </a:t>
                      </a:r>
                    </a:p>
                  </a:txBody>
                  <a:tcPr marL="52754" marR="52754"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600"/>
                        <a:t>et ne nous laisse pas entrer en tentation</a:t>
                      </a:r>
                      <a:br>
                        <a:rPr lang="fr-FR" sz="1600"/>
                      </a:br>
                      <a:r>
                        <a:rPr lang="fr-FR" sz="1600"/>
                        <a:t>και μη εισενεγκης ημας εις πειρασμον</a:t>
                      </a:r>
                    </a:p>
                  </a:txBody>
                  <a:tcPr marL="52754" marR="52754"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102443">
                <a:tc>
                  <a:txBody>
                    <a:bodyPr/>
                    <a:lstStyle/>
                    <a:p>
                      <a:r>
                        <a:rPr lang="fr-FR" sz="1600" dirty="0">
                          <a:highlight>
                            <a:srgbClr val="FFFF00"/>
                          </a:highlight>
                        </a:rPr>
                        <a:t>mais délivre-nous du mauvais</a:t>
                      </a:r>
                      <a:br>
                        <a:rPr lang="fr-FR" sz="1600" dirty="0">
                          <a:highlight>
                            <a:srgbClr val="FFFF00"/>
                          </a:highlight>
                        </a:rPr>
                      </a:br>
                      <a:r>
                        <a:rPr lang="el-GR" sz="1600" dirty="0">
                          <a:highlight>
                            <a:srgbClr val="FFFF00"/>
                          </a:highlight>
                        </a:rPr>
                        <a:t>αλλα ρυσαι ημας απο του πονηρου</a:t>
                      </a:r>
                    </a:p>
                  </a:txBody>
                  <a:tcPr marL="52754" marR="52754"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600" dirty="0"/>
                    </a:p>
                  </a:txBody>
                  <a:tcPr marL="52754" marR="52754" marT="26377" marB="26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ZoneTexte 2">
            <a:extLst>
              <a:ext uri="{FF2B5EF4-FFF2-40B4-BE49-F238E27FC236}">
                <a16:creationId xmlns:a16="http://schemas.microsoft.com/office/drawing/2014/main" id="{2501B002-DECF-4F33-9196-6864ACF359AF}"/>
              </a:ext>
            </a:extLst>
          </p:cNvPr>
          <p:cNvSpPr txBox="1">
            <a:spLocks noChangeArrowheads="1"/>
          </p:cNvSpPr>
          <p:nvPr/>
        </p:nvSpPr>
        <p:spPr bwMode="auto">
          <a:xfrm>
            <a:off x="323850" y="188913"/>
            <a:ext cx="8351838"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FontTx/>
              <a:buNone/>
            </a:pPr>
            <a:r>
              <a:rPr lang="fr-FR" altLang="fr-FR" sz="2400"/>
              <a:t>La bible nous propose deux versions du Notre Père, l'un en Luc 6,9-13; l'autre en Matthieu 6,9-13. Il est impossible de savoir lequel a été prononcé par Jésus, même s'il est généralement admis que les textes courts sont plus proches de l'histoire que les textes "rallongés" par les besoins de la prédication et de la liturgie. </a:t>
            </a:r>
            <a:br>
              <a:rPr lang="fr-FR" altLang="fr-FR" sz="2400"/>
            </a:br>
            <a:br>
              <a:rPr lang="fr-FR" altLang="fr-FR" sz="2400"/>
            </a:br>
            <a:r>
              <a:rPr lang="fr-FR" altLang="fr-FR" sz="2400"/>
              <a:t>La différence entre les versions de Luc et Matthieu s’explique par la diversité de leurs destinataires. Matthieu s’adresse à des hommes qui dès l’enfance ont appris à prier, mais risquent de se laisser aller à la routine. Luc au contraire s’adresse à des gens qui ont tout à apprendre et qu’il faut encourager. Matthieu s’adresse à des chrétiens d’origine juive alors que Luc donne un enseignement à des païens convertis.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re 1">
            <a:extLst>
              <a:ext uri="{FF2B5EF4-FFF2-40B4-BE49-F238E27FC236}">
                <a16:creationId xmlns:a16="http://schemas.microsoft.com/office/drawing/2014/main" id="{78620396-DEB9-41FC-835D-E2C91187490B}"/>
              </a:ext>
            </a:extLst>
          </p:cNvPr>
          <p:cNvSpPr>
            <a:spLocks noGrp="1" noChangeArrowheads="1"/>
          </p:cNvSpPr>
          <p:nvPr>
            <p:ph type="title"/>
          </p:nvPr>
        </p:nvSpPr>
        <p:spPr>
          <a:xfrm>
            <a:off x="685800" y="1700213"/>
            <a:ext cx="7772400" cy="1143000"/>
          </a:xfrm>
        </p:spPr>
        <p:txBody>
          <a:bodyPr/>
          <a:lstStyle/>
          <a:p>
            <a:r>
              <a:rPr lang="fr-FR" altLang="fr-FR"/>
              <a:t>Brebis égarée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C37849-D707-0B7C-0339-F1C440579ABF}"/>
              </a:ext>
            </a:extLst>
          </p:cNvPr>
          <p:cNvSpPr>
            <a:spLocks noGrp="1"/>
          </p:cNvSpPr>
          <p:nvPr>
            <p:ph type="title"/>
          </p:nvPr>
        </p:nvSpPr>
        <p:spPr>
          <a:xfrm>
            <a:off x="539552" y="0"/>
            <a:ext cx="7772400" cy="1143000"/>
          </a:xfrm>
        </p:spPr>
        <p:txBody>
          <a:bodyPr/>
          <a:lstStyle/>
          <a:p>
            <a:r>
              <a:rPr lang="fr-FR" dirty="0"/>
              <a:t>Premiers versets</a:t>
            </a:r>
          </a:p>
        </p:txBody>
      </p:sp>
      <p:sp>
        <p:nvSpPr>
          <p:cNvPr id="4" name="ZoneTexte 3">
            <a:extLst>
              <a:ext uri="{FF2B5EF4-FFF2-40B4-BE49-F238E27FC236}">
                <a16:creationId xmlns:a16="http://schemas.microsoft.com/office/drawing/2014/main" id="{90C23EC9-2C60-CC56-3BB5-B4450FC68367}"/>
              </a:ext>
            </a:extLst>
          </p:cNvPr>
          <p:cNvSpPr txBox="1"/>
          <p:nvPr/>
        </p:nvSpPr>
        <p:spPr>
          <a:xfrm>
            <a:off x="0" y="980728"/>
            <a:ext cx="9036496" cy="5940088"/>
          </a:xfrm>
          <a:prstGeom prst="rect">
            <a:avLst/>
          </a:prstGeom>
          <a:noFill/>
        </p:spPr>
        <p:txBody>
          <a:bodyPr wrap="square">
            <a:spAutoFit/>
          </a:bodyPr>
          <a:lstStyle/>
          <a:p>
            <a:r>
              <a:rPr lang="fr-FR" sz="2000" b="1" dirty="0"/>
              <a:t>Evangile selon Matthieu</a:t>
            </a:r>
          </a:p>
          <a:p>
            <a:r>
              <a:rPr lang="fr-FR" sz="2000" dirty="0"/>
              <a:t>1 Livre des origines de Jésus Christ, fils de David, fils d’Abraham : 2Abraham engendra Isaac, Isaac engendra Jacob, Jacob engendra Juda et ses frères</a:t>
            </a:r>
          </a:p>
          <a:p>
            <a:endParaRPr lang="fr-FR" sz="2000" dirty="0"/>
          </a:p>
          <a:p>
            <a:r>
              <a:rPr lang="fr-FR" sz="2000" b="1" dirty="0"/>
              <a:t>Evangile selon Marc</a:t>
            </a:r>
          </a:p>
          <a:p>
            <a:r>
              <a:rPr lang="fr-FR" sz="2000" dirty="0"/>
              <a:t>1Commencement de l’Evangile de Jésus Christ Fils de Dieu : 2Ainsi qu’il est écrit dans le livre du prophète Esaïe, Voici, j’envoie mon messager en avant de toi, pour préparer ton chemin.</a:t>
            </a:r>
          </a:p>
          <a:p>
            <a:endParaRPr lang="fr-FR" sz="2000" dirty="0"/>
          </a:p>
          <a:p>
            <a:r>
              <a:rPr lang="fr-FR" sz="2000" b="1" dirty="0"/>
              <a:t>Evangile selon Luc</a:t>
            </a:r>
          </a:p>
          <a:p>
            <a:r>
              <a:rPr lang="fr-FR" sz="2000" dirty="0"/>
              <a:t>1Puisque beaucoup ont entrepris de composer un récit des événements accomplis parmi nous, 2d’après ce que nous ont transmis ceux qui furent dès le début témoins oculaires et qui sont devenus serviteurs de la parole, 3il m’a paru bon, à moi aussi, après m’être soigneusement informé de tout à partir des origines, d’en écrire pour toi un récit ordonné, très honorable Théophile, 4afin que tu puisses constater la solidité des enseignements que tu as reçus.</a:t>
            </a:r>
          </a:p>
          <a:p>
            <a:endParaRPr lang="fr-FR" sz="2000" dirty="0"/>
          </a:p>
          <a:p>
            <a:r>
              <a:rPr lang="fr-FR" sz="2000" dirty="0"/>
              <a:t>5Il y avait au temps d’Hérode, roi de Judée, un prêtre nommé Zacharie, de la classe d’</a:t>
            </a:r>
            <a:r>
              <a:rPr lang="fr-FR" sz="2000" dirty="0" err="1"/>
              <a:t>Abia</a:t>
            </a:r>
            <a:r>
              <a:rPr lang="fr-FR" sz="2000" dirty="0"/>
              <a:t> ; sa femme appartenait à la descendance d’Aaron et s’appelait Elisabeth.</a:t>
            </a:r>
          </a:p>
        </p:txBody>
      </p:sp>
    </p:spTree>
    <p:extLst>
      <p:ext uri="{BB962C8B-B14F-4D97-AF65-F5344CB8AC3E}">
        <p14:creationId xmlns:p14="http://schemas.microsoft.com/office/powerpoint/2010/main" val="17247823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0ACD1DC6-3093-44E7-B23A-9CE0848AE14A}"/>
              </a:ext>
            </a:extLst>
          </p:cNvPr>
          <p:cNvGraphicFramePr>
            <a:graphicFrameLocks noGrp="1"/>
          </p:cNvGraphicFramePr>
          <p:nvPr>
            <p:extLst>
              <p:ext uri="{D42A27DB-BD31-4B8C-83A1-F6EECF244321}">
                <p14:modId xmlns:p14="http://schemas.microsoft.com/office/powerpoint/2010/main" val="3555981469"/>
              </p:ext>
            </p:extLst>
          </p:nvPr>
        </p:nvGraphicFramePr>
        <p:xfrm>
          <a:off x="0" y="0"/>
          <a:ext cx="9144000" cy="8716963"/>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441595">
                <a:tc>
                  <a:txBody>
                    <a:bodyPr/>
                    <a:lstStyle/>
                    <a:p>
                      <a:r>
                        <a:rPr lang="fr-FR" sz="1800" dirty="0">
                          <a:solidFill>
                            <a:schemeClr val="tx1"/>
                          </a:solidFill>
                        </a:rPr>
                        <a:t>Mt 18,12-14</a:t>
                      </a:r>
                    </a:p>
                  </a:txBody>
                  <a:tcPr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800" dirty="0" err="1">
                          <a:solidFill>
                            <a:schemeClr val="tx1"/>
                          </a:solidFill>
                        </a:rPr>
                        <a:t>Lc</a:t>
                      </a:r>
                      <a:r>
                        <a:rPr lang="fr-FR" sz="1800" dirty="0">
                          <a:solidFill>
                            <a:schemeClr val="tx1"/>
                          </a:solidFill>
                        </a:rPr>
                        <a:t> 15,4-7</a:t>
                      </a:r>
                    </a:p>
                  </a:txBody>
                  <a:tcPr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275368">
                <a:tc>
                  <a:txBody>
                    <a:bodyPr/>
                    <a:lstStyle/>
                    <a:p>
                      <a:r>
                        <a:rPr lang="fr-FR" sz="1800" dirty="0">
                          <a:solidFill>
                            <a:schemeClr val="tx1"/>
                          </a:solidFill>
                        </a:rPr>
                        <a:t>12Quel est votre avis ? Si un homme </a:t>
                      </a:r>
                    </a:p>
                    <a:p>
                      <a:r>
                        <a:rPr lang="fr-FR" sz="1800" dirty="0">
                          <a:solidFill>
                            <a:schemeClr val="tx1"/>
                          </a:solidFill>
                        </a:rPr>
                        <a:t>a cent brebis </a:t>
                      </a:r>
                    </a:p>
                    <a:p>
                      <a:r>
                        <a:rPr lang="fr-FR" sz="1800" dirty="0">
                          <a:solidFill>
                            <a:schemeClr val="tx1"/>
                          </a:solidFill>
                        </a:rPr>
                        <a:t>et que l’une d’entre elles vienne à s’égarer, </a:t>
                      </a:r>
                    </a:p>
                    <a:p>
                      <a:r>
                        <a:rPr lang="fr-FR" sz="1800" dirty="0">
                          <a:solidFill>
                            <a:schemeClr val="tx1"/>
                          </a:solidFill>
                        </a:rPr>
                        <a:t>ne va-t-il pas laisser les quatre-vingt-dix-neuf autres </a:t>
                      </a:r>
                    </a:p>
                    <a:p>
                      <a:r>
                        <a:rPr lang="fr-FR" sz="1800" dirty="0">
                          <a:solidFill>
                            <a:schemeClr val="tx1"/>
                          </a:solidFill>
                        </a:rPr>
                        <a:t>dans la montagne </a:t>
                      </a:r>
                    </a:p>
                    <a:p>
                      <a:r>
                        <a:rPr lang="fr-FR" sz="1800" dirty="0">
                          <a:solidFill>
                            <a:schemeClr val="tx1"/>
                          </a:solidFill>
                        </a:rPr>
                        <a:t>pour aller à la recherche de celle qui s’est égarée ?</a:t>
                      </a:r>
                    </a:p>
                    <a:p>
                      <a:endParaRPr lang="fr-FR" sz="1800" dirty="0">
                        <a:solidFill>
                          <a:schemeClr val="tx1"/>
                        </a:solidFill>
                      </a:endParaRPr>
                    </a:p>
                    <a:p>
                      <a:r>
                        <a:rPr lang="fr-FR" sz="1800" dirty="0">
                          <a:solidFill>
                            <a:schemeClr val="tx1"/>
                          </a:solidFill>
                        </a:rPr>
                        <a:t>13Et s’il parvient à la retrouver, </a:t>
                      </a:r>
                    </a:p>
                    <a:p>
                      <a:endParaRPr lang="fr-FR" sz="1800" dirty="0">
                        <a:solidFill>
                          <a:schemeClr val="tx1"/>
                        </a:solidFill>
                      </a:endParaRPr>
                    </a:p>
                    <a:p>
                      <a:endParaRPr lang="fr-FR" sz="1800" dirty="0">
                        <a:solidFill>
                          <a:schemeClr val="tx1"/>
                        </a:solidFill>
                      </a:endParaRPr>
                    </a:p>
                    <a:p>
                      <a:endParaRPr lang="fr-FR" sz="1800" dirty="0">
                        <a:solidFill>
                          <a:schemeClr val="tx1"/>
                        </a:solidFill>
                      </a:endParaRPr>
                    </a:p>
                    <a:p>
                      <a:endParaRPr lang="fr-FR" sz="1800" dirty="0">
                        <a:solidFill>
                          <a:schemeClr val="tx1"/>
                        </a:solidFill>
                      </a:endParaRPr>
                    </a:p>
                    <a:p>
                      <a:endParaRPr lang="fr-FR" sz="1800" dirty="0">
                        <a:solidFill>
                          <a:schemeClr val="tx1"/>
                        </a:solidFill>
                      </a:endParaRPr>
                    </a:p>
                    <a:p>
                      <a:r>
                        <a:rPr lang="fr-FR" sz="1800" dirty="0">
                          <a:solidFill>
                            <a:schemeClr val="tx1"/>
                          </a:solidFill>
                        </a:rPr>
                        <a:t>en vérité </a:t>
                      </a:r>
                    </a:p>
                    <a:p>
                      <a:r>
                        <a:rPr lang="fr-FR" sz="1800" dirty="0">
                          <a:solidFill>
                            <a:schemeClr val="tx1"/>
                          </a:solidFill>
                        </a:rPr>
                        <a:t>je vous le déclare, </a:t>
                      </a:r>
                    </a:p>
                    <a:p>
                      <a:r>
                        <a:rPr lang="fr-FR" sz="1800" dirty="0">
                          <a:solidFill>
                            <a:schemeClr val="tx1"/>
                          </a:solidFill>
                        </a:rPr>
                        <a:t>il en a plus de joie que des quatre-vingt-dix-neuf qui ne se sont pas égarées.</a:t>
                      </a:r>
                    </a:p>
                    <a:p>
                      <a:endParaRPr lang="fr-FR" sz="1800" dirty="0">
                        <a:solidFill>
                          <a:schemeClr val="tx1"/>
                        </a:solidFill>
                      </a:endParaRPr>
                    </a:p>
                    <a:p>
                      <a:endParaRPr lang="fr-FR" sz="1800" dirty="0">
                        <a:solidFill>
                          <a:schemeClr val="tx1"/>
                        </a:solidFill>
                      </a:endParaRPr>
                    </a:p>
                    <a:p>
                      <a:r>
                        <a:rPr lang="fr-FR" sz="1800" dirty="0">
                          <a:solidFill>
                            <a:schemeClr val="tx1"/>
                          </a:solidFill>
                        </a:rPr>
                        <a:t>14Ainsi votre Père qui est aux cieux veut qu’aucun de ces petits ne se perde.</a:t>
                      </a:r>
                    </a:p>
                  </a:txBody>
                  <a:tcPr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800" dirty="0">
                          <a:solidFill>
                            <a:schemeClr val="tx1"/>
                          </a:solidFill>
                        </a:rPr>
                        <a:t>4 Lequel d’entre vous, </a:t>
                      </a:r>
                    </a:p>
                    <a:p>
                      <a:r>
                        <a:rPr lang="fr-FR" sz="1800" dirty="0">
                          <a:solidFill>
                            <a:schemeClr val="tx1"/>
                          </a:solidFill>
                        </a:rPr>
                        <a:t>s’il a cent brebis </a:t>
                      </a:r>
                    </a:p>
                    <a:p>
                      <a:r>
                        <a:rPr lang="fr-FR" sz="1800" dirty="0">
                          <a:solidFill>
                            <a:schemeClr val="tx1"/>
                          </a:solidFill>
                        </a:rPr>
                        <a:t>et qu’il en perde une,</a:t>
                      </a:r>
                    </a:p>
                    <a:p>
                      <a:r>
                        <a:rPr lang="fr-FR" sz="1800" dirty="0">
                          <a:solidFill>
                            <a:schemeClr val="tx1"/>
                          </a:solidFill>
                        </a:rPr>
                        <a:t>ne laisse pas les quatre-vingt-dix-neuf autres </a:t>
                      </a:r>
                    </a:p>
                    <a:p>
                      <a:endParaRPr lang="fr-FR" sz="1800" dirty="0">
                        <a:solidFill>
                          <a:schemeClr val="tx1"/>
                        </a:solidFill>
                      </a:endParaRPr>
                    </a:p>
                    <a:p>
                      <a:r>
                        <a:rPr lang="fr-FR" sz="1800" dirty="0">
                          <a:solidFill>
                            <a:schemeClr val="tx1"/>
                          </a:solidFill>
                        </a:rPr>
                        <a:t>dans le désert </a:t>
                      </a:r>
                    </a:p>
                    <a:p>
                      <a:r>
                        <a:rPr lang="fr-FR" sz="1800" dirty="0">
                          <a:solidFill>
                            <a:schemeClr val="tx1"/>
                          </a:solidFill>
                        </a:rPr>
                        <a:t>pour aller à la recherche de celle qui est perdue </a:t>
                      </a:r>
                    </a:p>
                    <a:p>
                      <a:r>
                        <a:rPr lang="fr-FR" sz="1800" dirty="0">
                          <a:solidFill>
                            <a:schemeClr val="tx1"/>
                          </a:solidFill>
                        </a:rPr>
                        <a:t>jusqu’à ce qu’il l’ait retrouvée ?</a:t>
                      </a:r>
                    </a:p>
                    <a:p>
                      <a:r>
                        <a:rPr lang="fr-FR" sz="1800" dirty="0">
                          <a:solidFill>
                            <a:schemeClr val="tx1"/>
                          </a:solidFill>
                        </a:rPr>
                        <a:t> </a:t>
                      </a:r>
                    </a:p>
                    <a:p>
                      <a:r>
                        <a:rPr lang="fr-FR" sz="1800" dirty="0">
                          <a:solidFill>
                            <a:schemeClr val="tx1"/>
                          </a:solidFill>
                        </a:rPr>
                        <a:t>5Et quand il l’a retrouvée, </a:t>
                      </a:r>
                    </a:p>
                    <a:p>
                      <a:r>
                        <a:rPr lang="fr-FR" sz="1800" dirty="0">
                          <a:solidFill>
                            <a:schemeClr val="tx1"/>
                          </a:solidFill>
                        </a:rPr>
                        <a:t>il la charge tout joyeux sur ses épaules, </a:t>
                      </a:r>
                    </a:p>
                    <a:p>
                      <a:r>
                        <a:rPr lang="fr-FR" sz="1800" dirty="0">
                          <a:solidFill>
                            <a:schemeClr val="tx1"/>
                          </a:solidFill>
                        </a:rPr>
                        <a:t>6et, de retour à la maison, il réunit ses amis et ses voisins, et leur dit : </a:t>
                      </a:r>
                    </a:p>
                    <a:p>
                      <a:r>
                        <a:rPr lang="fr-FR" sz="1800" dirty="0">
                          <a:solidFill>
                            <a:schemeClr val="tx1"/>
                          </a:solidFill>
                        </a:rPr>
                        <a:t>“Réjouissez-vous avec moi, car je l’ai retrouvée, ma brebis qui était perdue !” </a:t>
                      </a:r>
                    </a:p>
                    <a:p>
                      <a:endParaRPr lang="fr-FR" sz="1800" dirty="0">
                        <a:solidFill>
                          <a:schemeClr val="tx1"/>
                        </a:solidFill>
                      </a:endParaRPr>
                    </a:p>
                    <a:p>
                      <a:r>
                        <a:rPr lang="fr-FR" sz="1800" dirty="0">
                          <a:solidFill>
                            <a:schemeClr val="tx1"/>
                          </a:solidFill>
                        </a:rPr>
                        <a:t>7Je vous le déclare, </a:t>
                      </a:r>
                    </a:p>
                    <a:p>
                      <a:r>
                        <a:rPr lang="fr-FR" sz="1800" dirty="0">
                          <a:solidFill>
                            <a:schemeClr val="tx1"/>
                          </a:solidFill>
                        </a:rPr>
                        <a:t>c’est ainsi qu’il y aura de la joie dans le ciel pour un seul pécheur qui se convertit, plus que pour quatre-vingt-dix-neuf justes qui n’ont pas besoin de conversion.</a:t>
                      </a:r>
                    </a:p>
                    <a:p>
                      <a:endParaRPr lang="fr-FR" sz="1800" dirty="0">
                        <a:solidFill>
                          <a:schemeClr val="tx1"/>
                        </a:solidFill>
                      </a:endParaRPr>
                    </a:p>
                  </a:txBody>
                  <a:tcPr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9A04763E-22F6-43A7-AB55-07AFE855A5DD}"/>
              </a:ext>
            </a:extLst>
          </p:cNvPr>
          <p:cNvGraphicFramePr>
            <a:graphicFrameLocks noGrp="1"/>
          </p:cNvGraphicFramePr>
          <p:nvPr>
            <p:extLst>
              <p:ext uri="{D42A27DB-BD31-4B8C-83A1-F6EECF244321}">
                <p14:modId xmlns:p14="http://schemas.microsoft.com/office/powerpoint/2010/main" val="692348369"/>
              </p:ext>
            </p:extLst>
          </p:nvPr>
        </p:nvGraphicFramePr>
        <p:xfrm>
          <a:off x="0" y="0"/>
          <a:ext cx="9144000" cy="8716963"/>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441595">
                <a:tc>
                  <a:txBody>
                    <a:bodyPr/>
                    <a:lstStyle/>
                    <a:p>
                      <a:r>
                        <a:rPr lang="fr-FR" sz="1800" dirty="0">
                          <a:solidFill>
                            <a:schemeClr val="tx1"/>
                          </a:solidFill>
                        </a:rPr>
                        <a:t>Mt 18,12-14</a:t>
                      </a:r>
                    </a:p>
                  </a:txBody>
                  <a:tcPr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fr-FR" sz="1800" dirty="0" err="1">
                          <a:solidFill>
                            <a:schemeClr val="tx1"/>
                          </a:solidFill>
                        </a:rPr>
                        <a:t>Lc</a:t>
                      </a:r>
                      <a:r>
                        <a:rPr lang="fr-FR" sz="1800" dirty="0">
                          <a:solidFill>
                            <a:schemeClr val="tx1"/>
                          </a:solidFill>
                        </a:rPr>
                        <a:t> 15,4-7</a:t>
                      </a:r>
                    </a:p>
                  </a:txBody>
                  <a:tcPr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8275368">
                <a:tc>
                  <a:txBody>
                    <a:bodyPr/>
                    <a:lstStyle/>
                    <a:p>
                      <a:r>
                        <a:rPr lang="fr-FR" sz="1800" dirty="0">
                          <a:solidFill>
                            <a:schemeClr val="tx1"/>
                          </a:solidFill>
                          <a:highlight>
                            <a:srgbClr val="FFFF00"/>
                          </a:highlight>
                        </a:rPr>
                        <a:t>12Quel est votre avis ? Si un homme </a:t>
                      </a:r>
                    </a:p>
                    <a:p>
                      <a:r>
                        <a:rPr lang="fr-FR" sz="1800" dirty="0">
                          <a:solidFill>
                            <a:schemeClr val="tx1"/>
                          </a:solidFill>
                        </a:rPr>
                        <a:t>a cent brebis </a:t>
                      </a:r>
                    </a:p>
                    <a:p>
                      <a:r>
                        <a:rPr lang="fr-FR" sz="1800" dirty="0">
                          <a:solidFill>
                            <a:schemeClr val="tx1"/>
                          </a:solidFill>
                        </a:rPr>
                        <a:t>et que l’une </a:t>
                      </a:r>
                      <a:r>
                        <a:rPr lang="fr-FR" sz="1800" dirty="0">
                          <a:solidFill>
                            <a:schemeClr val="tx1"/>
                          </a:solidFill>
                          <a:highlight>
                            <a:srgbClr val="FFFF00"/>
                          </a:highlight>
                        </a:rPr>
                        <a:t>d’entre elles vienne à s’égarer, </a:t>
                      </a:r>
                    </a:p>
                    <a:p>
                      <a:r>
                        <a:rPr lang="fr-FR" sz="1800" dirty="0">
                          <a:solidFill>
                            <a:schemeClr val="tx1"/>
                          </a:solidFill>
                        </a:rPr>
                        <a:t>ne va-t-il pas laisser les quatre-vingt-dix-neuf autres </a:t>
                      </a:r>
                    </a:p>
                    <a:p>
                      <a:r>
                        <a:rPr lang="fr-FR" sz="1800" dirty="0">
                          <a:solidFill>
                            <a:schemeClr val="tx1"/>
                          </a:solidFill>
                          <a:highlight>
                            <a:srgbClr val="FFFF00"/>
                          </a:highlight>
                        </a:rPr>
                        <a:t>dans la montagne </a:t>
                      </a:r>
                    </a:p>
                    <a:p>
                      <a:r>
                        <a:rPr lang="fr-FR" sz="1800" dirty="0">
                          <a:solidFill>
                            <a:schemeClr val="tx1"/>
                          </a:solidFill>
                        </a:rPr>
                        <a:t>pour aller à la recherche de celle qui </a:t>
                      </a:r>
                      <a:r>
                        <a:rPr lang="fr-FR" sz="1800" dirty="0">
                          <a:solidFill>
                            <a:schemeClr val="tx1"/>
                          </a:solidFill>
                          <a:highlight>
                            <a:srgbClr val="FFFF00"/>
                          </a:highlight>
                        </a:rPr>
                        <a:t>s’est égarée ?</a:t>
                      </a:r>
                    </a:p>
                    <a:p>
                      <a:endParaRPr lang="fr-FR" sz="1800" dirty="0">
                        <a:solidFill>
                          <a:schemeClr val="tx1"/>
                        </a:solidFill>
                      </a:endParaRPr>
                    </a:p>
                    <a:p>
                      <a:r>
                        <a:rPr lang="fr-FR" sz="1800" dirty="0">
                          <a:solidFill>
                            <a:schemeClr val="tx1"/>
                          </a:solidFill>
                        </a:rPr>
                        <a:t>13Et s’il parvient à la retrouver, </a:t>
                      </a:r>
                    </a:p>
                    <a:p>
                      <a:endParaRPr lang="fr-FR" sz="1800" dirty="0">
                        <a:solidFill>
                          <a:schemeClr val="tx1"/>
                        </a:solidFill>
                      </a:endParaRPr>
                    </a:p>
                    <a:p>
                      <a:endParaRPr lang="fr-FR" sz="1800" dirty="0">
                        <a:solidFill>
                          <a:schemeClr val="tx1"/>
                        </a:solidFill>
                      </a:endParaRPr>
                    </a:p>
                    <a:p>
                      <a:endParaRPr lang="fr-FR" sz="1800" dirty="0">
                        <a:solidFill>
                          <a:schemeClr val="tx1"/>
                        </a:solidFill>
                      </a:endParaRPr>
                    </a:p>
                    <a:p>
                      <a:endParaRPr lang="fr-FR" sz="1800" dirty="0">
                        <a:solidFill>
                          <a:schemeClr val="tx1"/>
                        </a:solidFill>
                      </a:endParaRPr>
                    </a:p>
                    <a:p>
                      <a:endParaRPr lang="fr-FR" sz="1800" dirty="0">
                        <a:solidFill>
                          <a:schemeClr val="tx1"/>
                        </a:solidFill>
                      </a:endParaRPr>
                    </a:p>
                    <a:p>
                      <a:r>
                        <a:rPr lang="fr-FR" sz="1800" dirty="0">
                          <a:solidFill>
                            <a:schemeClr val="tx1"/>
                          </a:solidFill>
                          <a:highlight>
                            <a:srgbClr val="FFFF00"/>
                          </a:highlight>
                        </a:rPr>
                        <a:t>en vérité </a:t>
                      </a:r>
                    </a:p>
                    <a:p>
                      <a:r>
                        <a:rPr lang="fr-FR" sz="1800" dirty="0">
                          <a:solidFill>
                            <a:schemeClr val="tx1"/>
                          </a:solidFill>
                        </a:rPr>
                        <a:t>je vous le déclare, </a:t>
                      </a:r>
                    </a:p>
                    <a:p>
                      <a:r>
                        <a:rPr lang="fr-FR" sz="1800" dirty="0">
                          <a:solidFill>
                            <a:schemeClr val="tx1"/>
                          </a:solidFill>
                        </a:rPr>
                        <a:t>il en a plus de joie que des quatre-vingt-dix-neuf </a:t>
                      </a:r>
                      <a:r>
                        <a:rPr lang="fr-FR" sz="1800" dirty="0">
                          <a:solidFill>
                            <a:schemeClr val="tx1"/>
                          </a:solidFill>
                          <a:highlight>
                            <a:srgbClr val="FFFF00"/>
                          </a:highlight>
                        </a:rPr>
                        <a:t>qui ne se sont pas égarées.</a:t>
                      </a:r>
                    </a:p>
                    <a:p>
                      <a:endParaRPr lang="fr-FR" sz="1800" dirty="0">
                        <a:solidFill>
                          <a:schemeClr val="tx1"/>
                        </a:solidFill>
                      </a:endParaRPr>
                    </a:p>
                    <a:p>
                      <a:endParaRPr lang="fr-FR" sz="1800" dirty="0">
                        <a:solidFill>
                          <a:schemeClr val="tx1"/>
                        </a:solidFill>
                        <a:highlight>
                          <a:srgbClr val="FFFF00"/>
                        </a:highlight>
                      </a:endParaRPr>
                    </a:p>
                    <a:p>
                      <a:r>
                        <a:rPr lang="fr-FR" sz="1800" dirty="0">
                          <a:solidFill>
                            <a:schemeClr val="tx1"/>
                          </a:solidFill>
                          <a:highlight>
                            <a:srgbClr val="FFFF00"/>
                          </a:highlight>
                        </a:rPr>
                        <a:t>14Ainsi votre Père qui est aux cieux veut qu’aucun de ces petits ne se perde.</a:t>
                      </a:r>
                    </a:p>
                  </a:txBody>
                  <a:tcPr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800" dirty="0"/>
                        <a:t>4 </a:t>
                      </a:r>
                      <a:r>
                        <a:rPr lang="fr-FR" sz="1800" dirty="0">
                          <a:solidFill>
                            <a:srgbClr val="FF0000"/>
                          </a:solidFill>
                        </a:rPr>
                        <a:t>Lequel d’entre vous, </a:t>
                      </a:r>
                    </a:p>
                    <a:p>
                      <a:r>
                        <a:rPr lang="fr-FR" sz="1800" dirty="0"/>
                        <a:t>s’il a cent brebis </a:t>
                      </a:r>
                    </a:p>
                    <a:p>
                      <a:r>
                        <a:rPr lang="fr-FR" sz="1800" dirty="0"/>
                        <a:t>et qu’il en </a:t>
                      </a:r>
                      <a:r>
                        <a:rPr lang="fr-FR" sz="1800" dirty="0">
                          <a:solidFill>
                            <a:srgbClr val="FF0000"/>
                          </a:solidFill>
                        </a:rPr>
                        <a:t>perde</a:t>
                      </a:r>
                      <a:r>
                        <a:rPr lang="fr-FR" sz="1800" dirty="0"/>
                        <a:t> une,</a:t>
                      </a:r>
                    </a:p>
                    <a:p>
                      <a:r>
                        <a:rPr lang="fr-FR" sz="1800" dirty="0"/>
                        <a:t>ne laisse pas les quatre-vingt-dix-neuf autres </a:t>
                      </a:r>
                    </a:p>
                    <a:p>
                      <a:endParaRPr lang="fr-FR" sz="1800" dirty="0"/>
                    </a:p>
                    <a:p>
                      <a:r>
                        <a:rPr lang="fr-FR" sz="1800" dirty="0">
                          <a:solidFill>
                            <a:srgbClr val="FF0000"/>
                          </a:solidFill>
                        </a:rPr>
                        <a:t>dans le désert </a:t>
                      </a:r>
                    </a:p>
                    <a:p>
                      <a:r>
                        <a:rPr lang="fr-FR" sz="1800" dirty="0"/>
                        <a:t>pour aller à la recherche de celle qui </a:t>
                      </a:r>
                      <a:r>
                        <a:rPr lang="fr-FR" sz="1800" dirty="0">
                          <a:solidFill>
                            <a:srgbClr val="FF0000"/>
                          </a:solidFill>
                        </a:rPr>
                        <a:t>est perdue </a:t>
                      </a:r>
                    </a:p>
                    <a:p>
                      <a:r>
                        <a:rPr lang="fr-FR" sz="1800" dirty="0">
                          <a:solidFill>
                            <a:srgbClr val="FF0000"/>
                          </a:solidFill>
                        </a:rPr>
                        <a:t>jusqu’à ce qu’il l’ait retrouvée ?</a:t>
                      </a:r>
                    </a:p>
                    <a:p>
                      <a:r>
                        <a:rPr lang="fr-FR" sz="1800" dirty="0"/>
                        <a:t> </a:t>
                      </a:r>
                    </a:p>
                    <a:p>
                      <a:r>
                        <a:rPr lang="fr-FR" sz="1800" dirty="0">
                          <a:solidFill>
                            <a:srgbClr val="FF0000"/>
                          </a:solidFill>
                        </a:rPr>
                        <a:t>5Et quand il l’a retrouvée, </a:t>
                      </a:r>
                    </a:p>
                    <a:p>
                      <a:r>
                        <a:rPr lang="fr-FR" sz="1800" dirty="0">
                          <a:solidFill>
                            <a:srgbClr val="FF0000"/>
                          </a:solidFill>
                        </a:rPr>
                        <a:t>il la charge tout joyeux sur ses épaules, </a:t>
                      </a:r>
                    </a:p>
                    <a:p>
                      <a:r>
                        <a:rPr lang="fr-FR" sz="1800" dirty="0">
                          <a:solidFill>
                            <a:srgbClr val="FF0000"/>
                          </a:solidFill>
                        </a:rPr>
                        <a:t>6et, de retour à la maison, il réunit ses amis et ses voisins, et leur dit : </a:t>
                      </a:r>
                    </a:p>
                    <a:p>
                      <a:r>
                        <a:rPr lang="fr-FR" sz="1800" dirty="0">
                          <a:solidFill>
                            <a:srgbClr val="FF0000"/>
                          </a:solidFill>
                        </a:rPr>
                        <a:t>“Réjouissez-vous avec moi, car je l’ai retrouvée, ma brebis qui était perdue !” </a:t>
                      </a:r>
                    </a:p>
                    <a:p>
                      <a:endParaRPr lang="fr-FR" sz="1800" dirty="0"/>
                    </a:p>
                    <a:p>
                      <a:r>
                        <a:rPr lang="fr-FR" sz="1800" dirty="0"/>
                        <a:t>7Je vous le déclare, </a:t>
                      </a:r>
                    </a:p>
                    <a:p>
                      <a:r>
                        <a:rPr lang="fr-FR" sz="1800" dirty="0"/>
                        <a:t>c’est ainsi qu’il y aura de la joie </a:t>
                      </a:r>
                      <a:r>
                        <a:rPr lang="fr-FR" sz="1800" dirty="0">
                          <a:solidFill>
                            <a:srgbClr val="FF0000"/>
                          </a:solidFill>
                        </a:rPr>
                        <a:t>dans le ciel pour un seul pécheur qui se convertit, plus que</a:t>
                      </a:r>
                      <a:r>
                        <a:rPr lang="fr-FR" sz="1800" dirty="0">
                          <a:solidFill>
                            <a:schemeClr val="accent1">
                              <a:lumMod val="50000"/>
                            </a:schemeClr>
                          </a:solidFill>
                        </a:rPr>
                        <a:t> </a:t>
                      </a:r>
                      <a:r>
                        <a:rPr lang="fr-FR" sz="1800" dirty="0">
                          <a:solidFill>
                            <a:srgbClr val="FF0000"/>
                          </a:solidFill>
                        </a:rPr>
                        <a:t>pour</a:t>
                      </a:r>
                      <a:r>
                        <a:rPr lang="fr-FR" sz="1800" dirty="0">
                          <a:solidFill>
                            <a:schemeClr val="accent1">
                              <a:lumMod val="50000"/>
                            </a:schemeClr>
                          </a:solidFill>
                        </a:rPr>
                        <a:t> </a:t>
                      </a:r>
                      <a:r>
                        <a:rPr lang="fr-FR" sz="1800" dirty="0">
                          <a:solidFill>
                            <a:schemeClr val="tx1"/>
                          </a:solidFill>
                        </a:rPr>
                        <a:t>quatre-vingt-dix-neuf</a:t>
                      </a:r>
                      <a:r>
                        <a:rPr lang="fr-FR" sz="1800" dirty="0">
                          <a:solidFill>
                            <a:schemeClr val="accent1">
                              <a:lumMod val="50000"/>
                            </a:schemeClr>
                          </a:solidFill>
                        </a:rPr>
                        <a:t> </a:t>
                      </a:r>
                      <a:r>
                        <a:rPr lang="fr-FR" sz="1800" dirty="0">
                          <a:solidFill>
                            <a:srgbClr val="FF0000"/>
                          </a:solidFill>
                        </a:rPr>
                        <a:t>justes qui n’ont pas besoin de conversion.</a:t>
                      </a:r>
                    </a:p>
                    <a:p>
                      <a:endParaRPr lang="fr-FR" sz="1800" dirty="0"/>
                    </a:p>
                  </a:txBody>
                  <a:tcPr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2914764F-FBEE-0C98-A245-7C7996ACF28B}"/>
              </a:ext>
            </a:extLst>
          </p:cNvPr>
          <p:cNvSpPr txBox="1"/>
          <p:nvPr/>
        </p:nvSpPr>
        <p:spPr>
          <a:xfrm>
            <a:off x="251520" y="188640"/>
            <a:ext cx="8640960" cy="5632311"/>
          </a:xfrm>
          <a:prstGeom prst="rect">
            <a:avLst/>
          </a:prstGeom>
          <a:noFill/>
        </p:spPr>
        <p:txBody>
          <a:bodyPr wrap="square">
            <a:spAutoFit/>
          </a:bodyPr>
          <a:lstStyle/>
          <a:p>
            <a:r>
              <a:rPr lang="fr-FR" dirty="0"/>
              <a:t>Dans la parabole de la brebis perdue selon Luc, la joie est plus démonstrative que dans Matthieu. Et à la fin, il est question de pécheur qui se convertit et de la joie que cela provoque au ciel. Il est permis de penser que Jésus manie l’ironie à l’égard de ses adversaires quand il parle des " </a:t>
            </a:r>
            <a:r>
              <a:rPr lang="fr-FR" i="1" dirty="0"/>
              <a:t>quatre-vingt-dix-neuf justes qui n’ont pas besoin de conversion.</a:t>
            </a:r>
            <a:r>
              <a:rPr lang="fr-FR" dirty="0"/>
              <a:t>"</a:t>
            </a:r>
            <a:br>
              <a:rPr lang="fr-FR" dirty="0"/>
            </a:br>
            <a:r>
              <a:rPr lang="fr-FR" dirty="0"/>
              <a:t>Nous retrouvons là une caractéristique de son évangile. Reportons-nous à la rencontre de Jésus et de la pécheresse chez Simon le pharisien (</a:t>
            </a:r>
            <a:r>
              <a:rPr lang="fr-FR" dirty="0" err="1"/>
              <a:t>Lc</a:t>
            </a:r>
            <a:r>
              <a:rPr lang="fr-FR" dirty="0"/>
              <a:t> 7, 26-50), à la parabole du figuier stérile (</a:t>
            </a:r>
            <a:r>
              <a:rPr lang="fr-FR" dirty="0" err="1"/>
              <a:t>Lc</a:t>
            </a:r>
            <a:r>
              <a:rPr lang="fr-FR" dirty="0"/>
              <a:t> 13, 6-9), aux guérisons même le jour du sabbat (</a:t>
            </a:r>
            <a:r>
              <a:rPr lang="fr-FR" dirty="0" err="1"/>
              <a:t>Lc</a:t>
            </a:r>
            <a:r>
              <a:rPr lang="fr-FR" dirty="0"/>
              <a:t> 13, 10-17 – 14, 1-6), à la parabole du Pharisien et du Collecteur d’impôts (</a:t>
            </a:r>
            <a:r>
              <a:rPr lang="fr-FR" dirty="0" err="1"/>
              <a:t>Lc</a:t>
            </a:r>
            <a:r>
              <a:rPr lang="fr-FR" dirty="0"/>
              <a:t> 18, 9-14), à l’histoire de Zachée (</a:t>
            </a:r>
            <a:r>
              <a:rPr lang="fr-FR" dirty="0" err="1"/>
              <a:t>Lc</a:t>
            </a:r>
            <a:r>
              <a:rPr lang="fr-FR" dirty="0"/>
              <a:t> 19, 1-10) et enfin au dialogue de Jésus sur la croix avec le brigand, le "bon larron" (</a:t>
            </a:r>
            <a:r>
              <a:rPr lang="fr-FR" dirty="0" err="1"/>
              <a:t>Lc</a:t>
            </a:r>
            <a:r>
              <a:rPr lang="fr-FR" dirty="0"/>
              <a:t> 23, 39-43). Ces épisodes ne se trouvent que dans l’évangile de Luc, ce qui lui a valu le qualificatif d’"évangile de la miséricorde".</a:t>
            </a:r>
          </a:p>
        </p:txBody>
      </p:sp>
    </p:spTree>
    <p:extLst>
      <p:ext uri="{BB962C8B-B14F-4D97-AF65-F5344CB8AC3E}">
        <p14:creationId xmlns:p14="http://schemas.microsoft.com/office/powerpoint/2010/main" val="32666193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re 1">
            <a:extLst>
              <a:ext uri="{FF2B5EF4-FFF2-40B4-BE49-F238E27FC236}">
                <a16:creationId xmlns:a16="http://schemas.microsoft.com/office/drawing/2014/main" id="{6FE024F6-46C5-4C17-B2AF-78CFA69867BB}"/>
              </a:ext>
            </a:extLst>
          </p:cNvPr>
          <p:cNvSpPr>
            <a:spLocks noGrp="1" noChangeArrowheads="1"/>
          </p:cNvSpPr>
          <p:nvPr>
            <p:ph type="title"/>
          </p:nvPr>
        </p:nvSpPr>
        <p:spPr>
          <a:xfrm>
            <a:off x="755650" y="1628775"/>
            <a:ext cx="7772400" cy="1143000"/>
          </a:xfrm>
        </p:spPr>
        <p:txBody>
          <a:bodyPr/>
          <a:lstStyle/>
          <a:p>
            <a:r>
              <a:rPr lang="fr-FR" altLang="fr-FR"/>
              <a:t>Parabole du semeur</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0FB26A7E-2F4B-4C58-A8E4-ECAED92CD3A5}"/>
              </a:ext>
            </a:extLst>
          </p:cNvPr>
          <p:cNvGraphicFramePr>
            <a:graphicFrameLocks noGrp="1"/>
          </p:cNvGraphicFramePr>
          <p:nvPr>
            <p:extLst>
              <p:ext uri="{D42A27DB-BD31-4B8C-83A1-F6EECF244321}">
                <p14:modId xmlns:p14="http://schemas.microsoft.com/office/powerpoint/2010/main" val="288249439"/>
              </p:ext>
            </p:extLst>
          </p:nvPr>
        </p:nvGraphicFramePr>
        <p:xfrm>
          <a:off x="0" y="0"/>
          <a:ext cx="9144000" cy="7010256"/>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274230">
                <a:tc>
                  <a:txBody>
                    <a:bodyPr/>
                    <a:lstStyle/>
                    <a:p>
                      <a:r>
                        <a:rPr lang="fr-FR" sz="1400" dirty="0">
                          <a:solidFill>
                            <a:schemeClr val="tx1"/>
                          </a:solidFill>
                        </a:rPr>
                        <a:t>Mt 13,3-23</a:t>
                      </a:r>
                    </a:p>
                  </a:txBody>
                  <a:tcPr marT="45684" marB="456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400" dirty="0">
                          <a:solidFill>
                            <a:schemeClr val="tx1"/>
                          </a:solidFill>
                        </a:rPr>
                        <a:t>Mc 4,3-20</a:t>
                      </a:r>
                    </a:p>
                  </a:txBody>
                  <a:tcPr marT="45684" marB="456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400" dirty="0" err="1">
                          <a:solidFill>
                            <a:schemeClr val="tx1"/>
                          </a:solidFill>
                        </a:rPr>
                        <a:t>Lc</a:t>
                      </a:r>
                      <a:r>
                        <a:rPr lang="fr-FR" sz="1400" dirty="0">
                          <a:solidFill>
                            <a:schemeClr val="tx1"/>
                          </a:solidFill>
                        </a:rPr>
                        <a:t> 8,4-15</a:t>
                      </a:r>
                    </a:p>
                  </a:txBody>
                  <a:tcPr marT="45684" marB="456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662895">
                <a:tc>
                  <a:txBody>
                    <a:bodyPr/>
                    <a:lstStyle/>
                    <a:p>
                      <a:r>
                        <a:rPr lang="fr-FR" sz="1400" dirty="0">
                          <a:solidFill>
                            <a:schemeClr val="tx1"/>
                          </a:solidFill>
                        </a:rPr>
                        <a:t>3« Voici que le semeur est sorti pour semer. 4Comme il semait, </a:t>
                      </a:r>
                      <a:r>
                        <a:rPr lang="fr-FR" sz="1400" dirty="0">
                          <a:solidFill>
                            <a:srgbClr val="FF6600"/>
                          </a:solidFill>
                        </a:rPr>
                        <a:t>des</a:t>
                      </a:r>
                      <a:r>
                        <a:rPr lang="fr-FR" sz="1400" dirty="0">
                          <a:solidFill>
                            <a:schemeClr val="tx1"/>
                          </a:solidFill>
                        </a:rPr>
                        <a:t> grains sont tombés au bord du chemin ; et les oiseaux du ciel sont venus et ont tout mangé.</a:t>
                      </a:r>
                    </a:p>
                    <a:p>
                      <a:r>
                        <a:rPr lang="fr-FR" sz="1400" dirty="0">
                          <a:solidFill>
                            <a:schemeClr val="tx1"/>
                          </a:solidFill>
                        </a:rPr>
                        <a:t> </a:t>
                      </a:r>
                    </a:p>
                    <a:p>
                      <a:r>
                        <a:rPr lang="fr-FR" sz="1400" dirty="0">
                          <a:solidFill>
                            <a:schemeClr val="tx1"/>
                          </a:solidFill>
                        </a:rPr>
                        <a:t>5D’autres sont tombés dans les endroits pierreux, où ils n’avaient pas beaucoup de terre ; ils ont aussitôt levé parce qu’ils n’avaient pas de terre en profondeur ; </a:t>
                      </a:r>
                      <a:r>
                        <a:rPr lang="fr-FR" sz="1400" dirty="0">
                          <a:solidFill>
                            <a:schemeClr val="tx1"/>
                          </a:solidFill>
                          <a:hlinkClick r:id="rId2">
                            <a:extLst>
                              <a:ext uri="{A12FA001-AC4F-418D-AE19-62706E023703}">
                                <ahyp:hlinkClr xmlns:ahyp="http://schemas.microsoft.com/office/drawing/2018/hyperlinkcolor" val="tx"/>
                              </a:ext>
                            </a:extLst>
                          </a:hlinkClick>
                        </a:rPr>
                        <a:t>6</a:t>
                      </a:r>
                      <a:r>
                        <a:rPr lang="fr-FR" sz="1400" dirty="0">
                          <a:solidFill>
                            <a:schemeClr val="tx1"/>
                          </a:solidFill>
                        </a:rPr>
                        <a:t>le soleil étant monté, ils ont été brûlés et, faute de racine, ils ont séché. </a:t>
                      </a:r>
                    </a:p>
                    <a:p>
                      <a:endParaRPr lang="fr-FR" sz="1400" dirty="0">
                        <a:solidFill>
                          <a:schemeClr val="tx1"/>
                        </a:solidFill>
                      </a:endParaRPr>
                    </a:p>
                    <a:p>
                      <a:r>
                        <a:rPr lang="fr-FR" sz="1400" dirty="0">
                          <a:solidFill>
                            <a:schemeClr val="tx1"/>
                          </a:solidFill>
                        </a:rPr>
                        <a:t>7D’autres sont tombés dans les épines ; les épines ont monté et les ont étouffés.</a:t>
                      </a:r>
                    </a:p>
                    <a:p>
                      <a:r>
                        <a:rPr lang="fr-FR" sz="1400" dirty="0">
                          <a:solidFill>
                            <a:schemeClr val="tx1"/>
                          </a:solidFill>
                        </a:rPr>
                        <a:t> </a:t>
                      </a:r>
                    </a:p>
                    <a:p>
                      <a:r>
                        <a:rPr lang="fr-FR" sz="1400" dirty="0">
                          <a:solidFill>
                            <a:schemeClr val="tx1"/>
                          </a:solidFill>
                        </a:rPr>
                        <a:t>8D’autres sont tombés dans la bonne terre et ont donné du fruit, </a:t>
                      </a:r>
                      <a:r>
                        <a:rPr lang="fr-FR" sz="1400" dirty="0">
                          <a:solidFill>
                            <a:srgbClr val="FF6600"/>
                          </a:solidFill>
                        </a:rPr>
                        <a:t>l’un cent, l’autre soixante, l’autre trente. </a:t>
                      </a:r>
                    </a:p>
                    <a:p>
                      <a:endParaRPr lang="fr-FR" sz="1400" dirty="0">
                        <a:solidFill>
                          <a:schemeClr val="tx1"/>
                        </a:solidFill>
                      </a:endParaRPr>
                    </a:p>
                    <a:p>
                      <a:endParaRPr lang="fr-FR" sz="1400" dirty="0">
                        <a:solidFill>
                          <a:schemeClr val="tx1"/>
                        </a:solidFill>
                      </a:endParaRPr>
                    </a:p>
                    <a:p>
                      <a:endParaRPr lang="fr-FR" sz="1400" dirty="0">
                        <a:solidFill>
                          <a:schemeClr val="tx1"/>
                        </a:solidFill>
                      </a:endParaRPr>
                    </a:p>
                    <a:p>
                      <a:r>
                        <a:rPr lang="fr-FR" sz="1400" dirty="0">
                          <a:solidFill>
                            <a:schemeClr val="tx1"/>
                          </a:solidFill>
                        </a:rPr>
                        <a:t>9Entende qui a des oreilles ! »</a:t>
                      </a:r>
                    </a:p>
                    <a:p>
                      <a:r>
                        <a:rPr lang="fr-FR" sz="1400" dirty="0">
                          <a:solidFill>
                            <a:schemeClr val="tx1"/>
                          </a:solidFill>
                        </a:rPr>
                        <a:t>10Les disciples s’approchèrent et lui dirent : « Pourquoi leur parles-tu en paraboles ? » </a:t>
                      </a:r>
                    </a:p>
                    <a:p>
                      <a:r>
                        <a:rPr lang="fr-FR" sz="1400" dirty="0">
                          <a:solidFill>
                            <a:schemeClr val="tx1"/>
                          </a:solidFill>
                        </a:rPr>
                        <a:t>…</a:t>
                      </a:r>
                    </a:p>
                    <a:p>
                      <a:endParaRPr lang="fr-FR" sz="1400" dirty="0">
                        <a:solidFill>
                          <a:schemeClr val="tx1"/>
                        </a:solidFill>
                      </a:endParaRPr>
                    </a:p>
                  </a:txBody>
                  <a:tcPr marT="45684" marB="456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400" dirty="0">
                          <a:solidFill>
                            <a:schemeClr val="tx1"/>
                          </a:solidFill>
                        </a:rPr>
                        <a:t>3« Ecoutez. Voici que le semeur est sorti pour semer. 4Or, comme il semait, du grain est tombé au bord du chemin ; les oiseaux sont venus et ont tout mangé. </a:t>
                      </a:r>
                    </a:p>
                    <a:p>
                      <a:endParaRPr lang="fr-FR" sz="1400" dirty="0">
                        <a:solidFill>
                          <a:schemeClr val="tx1"/>
                        </a:solidFill>
                      </a:endParaRPr>
                    </a:p>
                    <a:p>
                      <a:r>
                        <a:rPr lang="fr-FR" sz="1400" dirty="0">
                          <a:solidFill>
                            <a:schemeClr val="tx1"/>
                          </a:solidFill>
                        </a:rPr>
                        <a:t>5Il en est aussi tombé dans un endroit pierreux, où il n’y avait pas beaucoup de terre ; il a aussitôt levé parce qu’il n’avait pas de terre en profondeur ; </a:t>
                      </a:r>
                    </a:p>
                    <a:p>
                      <a:r>
                        <a:rPr lang="fr-FR" sz="1400" dirty="0">
                          <a:solidFill>
                            <a:schemeClr val="tx1"/>
                          </a:solidFill>
                        </a:rPr>
                        <a:t>6quand le soleil fut monté, il a été brûlé et, faute de racines, il a séché.</a:t>
                      </a:r>
                    </a:p>
                    <a:p>
                      <a:endParaRPr lang="fr-FR" sz="1400" dirty="0">
                        <a:solidFill>
                          <a:schemeClr val="tx1"/>
                        </a:solidFill>
                      </a:endParaRPr>
                    </a:p>
                    <a:p>
                      <a:r>
                        <a:rPr lang="fr-FR" sz="1400" dirty="0">
                          <a:solidFill>
                            <a:schemeClr val="tx1"/>
                          </a:solidFill>
                        </a:rPr>
                        <a:t> </a:t>
                      </a:r>
                    </a:p>
                    <a:p>
                      <a:r>
                        <a:rPr lang="fr-FR" sz="1400" dirty="0">
                          <a:solidFill>
                            <a:schemeClr val="tx1"/>
                          </a:solidFill>
                        </a:rPr>
                        <a:t>7Il en est aussi tombé dans les épines ; les épines ont monté, elles l’ont étouffé, </a:t>
                      </a:r>
                      <a:r>
                        <a:rPr lang="fr-FR" sz="1400" dirty="0">
                          <a:solidFill>
                            <a:schemeClr val="accent2"/>
                          </a:solidFill>
                        </a:rPr>
                        <a:t>et il n’a pas donné de fruit. </a:t>
                      </a:r>
                    </a:p>
                    <a:p>
                      <a:r>
                        <a:rPr lang="fr-FR" sz="1400" dirty="0">
                          <a:solidFill>
                            <a:schemeClr val="tx1"/>
                          </a:solidFill>
                        </a:rPr>
                        <a:t>8D’autres grains sont tombés dans la bonne terre et, </a:t>
                      </a:r>
                      <a:r>
                        <a:rPr lang="fr-FR" sz="1400" dirty="0">
                          <a:solidFill>
                            <a:schemeClr val="accent2"/>
                          </a:solidFill>
                        </a:rPr>
                        <a:t>montant et se développant, </a:t>
                      </a:r>
                      <a:r>
                        <a:rPr lang="fr-FR" sz="1400" dirty="0">
                          <a:solidFill>
                            <a:schemeClr val="tx1"/>
                          </a:solidFill>
                        </a:rPr>
                        <a:t>ils donnaient du fruit, et ils ont </a:t>
                      </a:r>
                      <a:r>
                        <a:rPr lang="fr-FR" sz="1400" dirty="0">
                          <a:solidFill>
                            <a:schemeClr val="accent2"/>
                          </a:solidFill>
                        </a:rPr>
                        <a:t>rapporté trente pour un, soixante pour un, cent pour un</a:t>
                      </a:r>
                      <a:r>
                        <a:rPr lang="fr-FR" sz="1400" dirty="0">
                          <a:solidFill>
                            <a:schemeClr val="tx1"/>
                          </a:solidFill>
                        </a:rPr>
                        <a:t>. » </a:t>
                      </a:r>
                    </a:p>
                    <a:p>
                      <a:endParaRPr lang="fr-FR" sz="1400" dirty="0">
                        <a:solidFill>
                          <a:schemeClr val="tx1"/>
                        </a:solidFill>
                      </a:endParaRPr>
                    </a:p>
                    <a:p>
                      <a:r>
                        <a:rPr lang="fr-FR" sz="1400" dirty="0">
                          <a:solidFill>
                            <a:schemeClr val="tx1"/>
                          </a:solidFill>
                        </a:rPr>
                        <a:t>9Et Jésus disait : « Qui a des oreilles pour entendre, qu’il entende ! »</a:t>
                      </a:r>
                    </a:p>
                    <a:p>
                      <a:r>
                        <a:rPr lang="fr-FR" sz="1400" dirty="0">
                          <a:solidFill>
                            <a:schemeClr val="tx1"/>
                          </a:solidFill>
                        </a:rPr>
                        <a:t>10Quand Jésus fut à </a:t>
                      </a:r>
                      <a:r>
                        <a:rPr lang="fr-FR" sz="1400" dirty="0">
                          <a:solidFill>
                            <a:schemeClr val="accent2"/>
                          </a:solidFill>
                        </a:rPr>
                        <a:t>l’écart</a:t>
                      </a:r>
                      <a:r>
                        <a:rPr lang="fr-FR" sz="1400" dirty="0">
                          <a:solidFill>
                            <a:schemeClr val="tx1"/>
                          </a:solidFill>
                        </a:rPr>
                        <a:t>, ceux qui l’entouraient avec les Douze se mirent à l’interroger sur les paraboles. </a:t>
                      </a:r>
                    </a:p>
                    <a:p>
                      <a:r>
                        <a:rPr lang="fr-FR" sz="1400" dirty="0">
                          <a:solidFill>
                            <a:schemeClr val="tx1"/>
                          </a:solidFill>
                        </a:rPr>
                        <a:t>…</a:t>
                      </a:r>
                    </a:p>
                    <a:p>
                      <a:endParaRPr lang="fr-FR" sz="1400" dirty="0">
                        <a:solidFill>
                          <a:schemeClr val="tx1"/>
                        </a:solidFill>
                      </a:endParaRPr>
                    </a:p>
                  </a:txBody>
                  <a:tcPr marT="45684" marB="456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400" dirty="0">
                          <a:solidFill>
                            <a:schemeClr val="tx1"/>
                          </a:solidFill>
                        </a:rPr>
                        <a:t>5« Le semeur est sorti pour semer sa semence. Comme il semait, du grain est tombé au bord du chemin ; on l’a </a:t>
                      </a:r>
                      <a:r>
                        <a:rPr lang="fr-FR" sz="1400" dirty="0">
                          <a:solidFill>
                            <a:srgbClr val="FF0000"/>
                          </a:solidFill>
                        </a:rPr>
                        <a:t>piétiné</a:t>
                      </a:r>
                      <a:r>
                        <a:rPr lang="fr-FR" sz="1400" dirty="0">
                          <a:solidFill>
                            <a:schemeClr val="tx1"/>
                          </a:solidFill>
                        </a:rPr>
                        <a:t> et les oiseaux du ciel ont tout mangé. </a:t>
                      </a:r>
                    </a:p>
                    <a:p>
                      <a:endParaRPr lang="fr-FR" sz="1400" dirty="0">
                        <a:solidFill>
                          <a:schemeClr val="tx1"/>
                        </a:solidFill>
                      </a:endParaRPr>
                    </a:p>
                    <a:p>
                      <a:r>
                        <a:rPr lang="fr-FR" sz="1400" dirty="0">
                          <a:solidFill>
                            <a:schemeClr val="tx1"/>
                          </a:solidFill>
                        </a:rPr>
                        <a:t>6D’autre grain est tombé sur la pierre ; </a:t>
                      </a:r>
                      <a:r>
                        <a:rPr lang="fr-FR" sz="1400" dirty="0">
                          <a:solidFill>
                            <a:srgbClr val="FF0000"/>
                          </a:solidFill>
                        </a:rPr>
                        <a:t>il a poussé et séché, faute d’humidité. </a:t>
                      </a:r>
                    </a:p>
                    <a:p>
                      <a:endParaRPr lang="fr-FR" sz="1400" dirty="0">
                        <a:solidFill>
                          <a:schemeClr val="tx1"/>
                        </a:solidFill>
                      </a:endParaRPr>
                    </a:p>
                    <a:p>
                      <a:endParaRPr lang="fr-FR" sz="1400" dirty="0">
                        <a:solidFill>
                          <a:schemeClr val="tx1"/>
                        </a:solidFill>
                      </a:endParaRPr>
                    </a:p>
                    <a:p>
                      <a:endParaRPr lang="fr-FR" sz="1400" dirty="0">
                        <a:solidFill>
                          <a:schemeClr val="tx1"/>
                        </a:solidFill>
                      </a:endParaRPr>
                    </a:p>
                    <a:p>
                      <a:endParaRPr lang="fr-FR" sz="1400" dirty="0">
                        <a:solidFill>
                          <a:schemeClr val="tx1"/>
                        </a:solidFill>
                      </a:endParaRPr>
                    </a:p>
                    <a:p>
                      <a:endParaRPr lang="fr-FR" sz="1400" dirty="0">
                        <a:solidFill>
                          <a:schemeClr val="tx1"/>
                        </a:solidFill>
                      </a:endParaRPr>
                    </a:p>
                    <a:p>
                      <a:endParaRPr lang="fr-FR" sz="1400" dirty="0">
                        <a:solidFill>
                          <a:schemeClr val="tx1"/>
                        </a:solidFill>
                      </a:endParaRPr>
                    </a:p>
                    <a:p>
                      <a:r>
                        <a:rPr lang="fr-FR" sz="1400" dirty="0">
                          <a:solidFill>
                            <a:schemeClr val="tx1"/>
                          </a:solidFill>
                        </a:rPr>
                        <a:t>7D’autre grain est tombé au </a:t>
                      </a:r>
                      <a:r>
                        <a:rPr lang="fr-FR" sz="1400" dirty="0">
                          <a:solidFill>
                            <a:srgbClr val="FF0000"/>
                          </a:solidFill>
                        </a:rPr>
                        <a:t>milieu</a:t>
                      </a:r>
                      <a:r>
                        <a:rPr lang="fr-FR" sz="1400" dirty="0">
                          <a:solidFill>
                            <a:schemeClr val="tx1"/>
                          </a:solidFill>
                        </a:rPr>
                        <a:t> des épines ; en poussant </a:t>
                      </a:r>
                      <a:r>
                        <a:rPr lang="fr-FR" sz="1400" dirty="0">
                          <a:solidFill>
                            <a:srgbClr val="FF0000"/>
                          </a:solidFill>
                        </a:rPr>
                        <a:t>avec lui</a:t>
                      </a:r>
                      <a:r>
                        <a:rPr lang="fr-FR" sz="1400" dirty="0">
                          <a:solidFill>
                            <a:schemeClr val="tx1"/>
                          </a:solidFill>
                        </a:rPr>
                        <a:t>, les épines l’ont étouffé. </a:t>
                      </a:r>
                    </a:p>
                    <a:p>
                      <a:r>
                        <a:rPr lang="fr-FR" sz="1400" dirty="0">
                          <a:solidFill>
                            <a:schemeClr val="tx1"/>
                          </a:solidFill>
                        </a:rPr>
                        <a:t>8D’autre grain est tombé dans la bonne terre ; il a poussé et produit du fruit au </a:t>
                      </a:r>
                      <a:r>
                        <a:rPr lang="fr-FR" sz="1400" dirty="0">
                          <a:solidFill>
                            <a:srgbClr val="FF0000"/>
                          </a:solidFill>
                        </a:rPr>
                        <a:t>centuple</a:t>
                      </a:r>
                      <a:r>
                        <a:rPr lang="fr-FR" sz="1400" dirty="0">
                          <a:solidFill>
                            <a:schemeClr val="tx1"/>
                          </a:solidFill>
                        </a:rPr>
                        <a:t>. » </a:t>
                      </a:r>
                    </a:p>
                    <a:p>
                      <a:endParaRPr lang="fr-FR" sz="1400" dirty="0">
                        <a:solidFill>
                          <a:schemeClr val="tx1"/>
                        </a:solidFill>
                      </a:endParaRPr>
                    </a:p>
                    <a:p>
                      <a:endParaRPr lang="fr-FR" sz="1400" dirty="0">
                        <a:solidFill>
                          <a:schemeClr val="tx1"/>
                        </a:solidFill>
                      </a:endParaRPr>
                    </a:p>
                    <a:p>
                      <a:endParaRPr lang="fr-FR" sz="1400" dirty="0">
                        <a:solidFill>
                          <a:schemeClr val="tx1"/>
                        </a:solidFill>
                      </a:endParaRPr>
                    </a:p>
                    <a:p>
                      <a:r>
                        <a:rPr lang="fr-FR" sz="1400" dirty="0">
                          <a:solidFill>
                            <a:schemeClr val="tx1"/>
                          </a:solidFill>
                        </a:rPr>
                        <a:t>Sur quoi Jésus </a:t>
                      </a:r>
                      <a:r>
                        <a:rPr lang="fr-FR" sz="1400" dirty="0">
                          <a:solidFill>
                            <a:srgbClr val="FF0000"/>
                          </a:solidFill>
                        </a:rPr>
                        <a:t>s’écria</a:t>
                      </a:r>
                      <a:r>
                        <a:rPr lang="fr-FR" sz="1400" dirty="0">
                          <a:solidFill>
                            <a:schemeClr val="tx1"/>
                          </a:solidFill>
                        </a:rPr>
                        <a:t> : « Celui qui a des oreilles pour entendre, qu’il entende ! »</a:t>
                      </a:r>
                    </a:p>
                    <a:p>
                      <a:r>
                        <a:rPr lang="fr-FR" sz="1400" dirty="0">
                          <a:solidFill>
                            <a:schemeClr val="tx1"/>
                          </a:solidFill>
                        </a:rPr>
                        <a:t>Pourquoi cette parabole ?</a:t>
                      </a:r>
                    </a:p>
                    <a:p>
                      <a:r>
                        <a:rPr lang="fr-FR" sz="1400" dirty="0">
                          <a:solidFill>
                            <a:schemeClr val="tx1"/>
                          </a:solidFill>
                        </a:rPr>
                        <a:t>9Ses disciples lui demandèrent ce que signifiait cette parabole. </a:t>
                      </a:r>
                    </a:p>
                    <a:p>
                      <a:r>
                        <a:rPr lang="fr-FR" sz="1400" dirty="0">
                          <a:solidFill>
                            <a:schemeClr val="tx1"/>
                          </a:solidFill>
                        </a:rPr>
                        <a:t>…</a:t>
                      </a:r>
                    </a:p>
                    <a:p>
                      <a:endParaRPr lang="fr-FR" sz="1400" dirty="0">
                        <a:solidFill>
                          <a:schemeClr val="tx1"/>
                        </a:solidFill>
                      </a:endParaRPr>
                    </a:p>
                  </a:txBody>
                  <a:tcPr marT="45684" marB="456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6EE58F-5912-455D-84DF-D86AB871AFC6}"/>
              </a:ext>
            </a:extLst>
          </p:cNvPr>
          <p:cNvSpPr>
            <a:spLocks noGrp="1"/>
          </p:cNvSpPr>
          <p:nvPr>
            <p:ph type="title"/>
          </p:nvPr>
        </p:nvSpPr>
        <p:spPr/>
        <p:txBody>
          <a:bodyPr/>
          <a:lstStyle/>
          <a:p>
            <a:r>
              <a:rPr lang="fr-FR" dirty="0"/>
              <a:t>Tempête apaisée</a:t>
            </a:r>
          </a:p>
        </p:txBody>
      </p:sp>
      <p:graphicFrame>
        <p:nvGraphicFramePr>
          <p:cNvPr id="3" name="Tableau 3">
            <a:extLst>
              <a:ext uri="{FF2B5EF4-FFF2-40B4-BE49-F238E27FC236}">
                <a16:creationId xmlns:a16="http://schemas.microsoft.com/office/drawing/2014/main" id="{750B4FA9-1EE2-428F-B2C9-2708CDC317D0}"/>
              </a:ext>
            </a:extLst>
          </p:cNvPr>
          <p:cNvGraphicFramePr>
            <a:graphicFrameLocks noGrp="1"/>
          </p:cNvGraphicFramePr>
          <p:nvPr>
            <p:extLst>
              <p:ext uri="{D42A27DB-BD31-4B8C-83A1-F6EECF244321}">
                <p14:modId xmlns:p14="http://schemas.microsoft.com/office/powerpoint/2010/main" val="2890503992"/>
              </p:ext>
            </p:extLst>
          </p:nvPr>
        </p:nvGraphicFramePr>
        <p:xfrm>
          <a:off x="179512" y="2780928"/>
          <a:ext cx="8784975" cy="1977896"/>
        </p:xfrm>
        <a:graphic>
          <a:graphicData uri="http://schemas.openxmlformats.org/drawingml/2006/table">
            <a:tbl>
              <a:tblPr firstRow="1" bandRow="1">
                <a:tableStyleId>{5C22544A-7EE6-4342-B048-85BDC9FD1C3A}</a:tableStyleId>
              </a:tblPr>
              <a:tblGrid>
                <a:gridCol w="2928325">
                  <a:extLst>
                    <a:ext uri="{9D8B030D-6E8A-4147-A177-3AD203B41FA5}">
                      <a16:colId xmlns:a16="http://schemas.microsoft.com/office/drawing/2014/main" val="4242110943"/>
                    </a:ext>
                  </a:extLst>
                </a:gridCol>
                <a:gridCol w="2928325">
                  <a:extLst>
                    <a:ext uri="{9D8B030D-6E8A-4147-A177-3AD203B41FA5}">
                      <a16:colId xmlns:a16="http://schemas.microsoft.com/office/drawing/2014/main" val="2698750663"/>
                    </a:ext>
                  </a:extLst>
                </a:gridCol>
                <a:gridCol w="2928325">
                  <a:extLst>
                    <a:ext uri="{9D8B030D-6E8A-4147-A177-3AD203B41FA5}">
                      <a16:colId xmlns:a16="http://schemas.microsoft.com/office/drawing/2014/main" val="552005483"/>
                    </a:ext>
                  </a:extLst>
                </a:gridCol>
              </a:tblGrid>
              <a:tr h="399963">
                <a:tc>
                  <a:txBody>
                    <a:bodyPr/>
                    <a:lstStyle/>
                    <a:p>
                      <a:r>
                        <a:rPr lang="fr-FR" b="1" dirty="0">
                          <a:solidFill>
                            <a:schemeClr val="tx1"/>
                          </a:solidFill>
                        </a:rPr>
                        <a:t>Mt 8,23-27</a:t>
                      </a:r>
                    </a:p>
                  </a:txBody>
                  <a:tcPr/>
                </a:tc>
                <a:tc>
                  <a:txBody>
                    <a:bodyPr/>
                    <a:lstStyle/>
                    <a:p>
                      <a:r>
                        <a:rPr lang="fr-FR" b="1" dirty="0">
                          <a:solidFill>
                            <a:schemeClr val="tx1"/>
                          </a:solidFill>
                        </a:rPr>
                        <a:t>Mc 4,35-41</a:t>
                      </a:r>
                    </a:p>
                  </a:txBody>
                  <a:tcPr/>
                </a:tc>
                <a:tc>
                  <a:txBody>
                    <a:bodyPr/>
                    <a:lstStyle/>
                    <a:p>
                      <a:r>
                        <a:rPr lang="fr-FR" b="1" dirty="0" err="1">
                          <a:solidFill>
                            <a:schemeClr val="tx1"/>
                          </a:solidFill>
                        </a:rPr>
                        <a:t>Lc</a:t>
                      </a:r>
                      <a:r>
                        <a:rPr lang="fr-FR" b="1" dirty="0">
                          <a:solidFill>
                            <a:schemeClr val="tx1"/>
                          </a:solidFill>
                        </a:rPr>
                        <a:t> 8,22-25</a:t>
                      </a:r>
                    </a:p>
                  </a:txBody>
                  <a:tcPr/>
                </a:tc>
                <a:extLst>
                  <a:ext uri="{0D108BD9-81ED-4DB2-BD59-A6C34878D82A}">
                    <a16:rowId xmlns:a16="http://schemas.microsoft.com/office/drawing/2014/main" val="1957489639"/>
                  </a:ext>
                </a:extLst>
              </a:tr>
              <a:tr h="1577933">
                <a:tc>
                  <a:txBody>
                    <a:bodyPr/>
                    <a:lstStyle/>
                    <a:p>
                      <a:endParaRPr lang="fr-FR"/>
                    </a:p>
                  </a:txBody>
                  <a:tcPr/>
                </a:tc>
                <a:tc>
                  <a:txBody>
                    <a:bodyPr/>
                    <a:lstStyle/>
                    <a:p>
                      <a:r>
                        <a:rPr lang="fr-FR" dirty="0"/>
                        <a:t>https://www.eglise-protestante-unie.fr/fiche/marc-4-35-41-la-tempete-apaisee-7651</a:t>
                      </a:r>
                    </a:p>
                  </a:txBody>
                  <a:tcPr/>
                </a:tc>
                <a:tc>
                  <a:txBody>
                    <a:bodyPr/>
                    <a:lstStyle/>
                    <a:p>
                      <a:endParaRPr lang="fr-FR" dirty="0"/>
                    </a:p>
                  </a:txBody>
                  <a:tcPr/>
                </a:tc>
                <a:extLst>
                  <a:ext uri="{0D108BD9-81ED-4DB2-BD59-A6C34878D82A}">
                    <a16:rowId xmlns:a16="http://schemas.microsoft.com/office/drawing/2014/main" val="3819497801"/>
                  </a:ext>
                </a:extLst>
              </a:tr>
            </a:tbl>
          </a:graphicData>
        </a:graphic>
      </p:graphicFrame>
    </p:spTree>
    <p:extLst>
      <p:ext uri="{BB962C8B-B14F-4D97-AF65-F5344CB8AC3E}">
        <p14:creationId xmlns:p14="http://schemas.microsoft.com/office/powerpoint/2010/main" val="8790035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3">
            <a:extLst>
              <a:ext uri="{FF2B5EF4-FFF2-40B4-BE49-F238E27FC236}">
                <a16:creationId xmlns:a16="http://schemas.microsoft.com/office/drawing/2014/main" id="{56F292EB-ACA3-4A50-915D-B224D21D923F}"/>
              </a:ext>
            </a:extLst>
          </p:cNvPr>
          <p:cNvGraphicFramePr>
            <a:graphicFrameLocks noGrp="1"/>
          </p:cNvGraphicFramePr>
          <p:nvPr>
            <p:extLst>
              <p:ext uri="{D42A27DB-BD31-4B8C-83A1-F6EECF244321}">
                <p14:modId xmlns:p14="http://schemas.microsoft.com/office/powerpoint/2010/main" val="3893494939"/>
              </p:ext>
            </p:extLst>
          </p:nvPr>
        </p:nvGraphicFramePr>
        <p:xfrm>
          <a:off x="-24119" y="-8695"/>
          <a:ext cx="9144000" cy="6831243"/>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4242110943"/>
                    </a:ext>
                  </a:extLst>
                </a:gridCol>
                <a:gridCol w="3048000">
                  <a:extLst>
                    <a:ext uri="{9D8B030D-6E8A-4147-A177-3AD203B41FA5}">
                      <a16:colId xmlns:a16="http://schemas.microsoft.com/office/drawing/2014/main" val="2698750663"/>
                    </a:ext>
                  </a:extLst>
                </a:gridCol>
                <a:gridCol w="3048000">
                  <a:extLst>
                    <a:ext uri="{9D8B030D-6E8A-4147-A177-3AD203B41FA5}">
                      <a16:colId xmlns:a16="http://schemas.microsoft.com/office/drawing/2014/main" val="552005483"/>
                    </a:ext>
                  </a:extLst>
                </a:gridCol>
              </a:tblGrid>
              <a:tr h="399963">
                <a:tc>
                  <a:txBody>
                    <a:bodyPr/>
                    <a:lstStyle/>
                    <a:p>
                      <a:r>
                        <a:rPr lang="fr-FR" sz="1600" b="1" dirty="0">
                          <a:solidFill>
                            <a:schemeClr val="tx1"/>
                          </a:solidFill>
                        </a:rPr>
                        <a:t>Mt 8,23-27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600" b="1" dirty="0">
                          <a:solidFill>
                            <a:schemeClr val="tx1"/>
                          </a:solidFill>
                        </a:rPr>
                        <a:t>Mc 4,35-41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600" b="1" dirty="0" err="1">
                          <a:solidFill>
                            <a:schemeClr val="tx1"/>
                          </a:solidFill>
                        </a:rPr>
                        <a:t>Lc</a:t>
                      </a:r>
                      <a:r>
                        <a:rPr lang="fr-FR" sz="1600" b="1" dirty="0">
                          <a:solidFill>
                            <a:schemeClr val="tx1"/>
                          </a:solidFill>
                        </a:rPr>
                        <a:t> 8,22-25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57489639"/>
                  </a:ext>
                </a:extLst>
              </a:tr>
              <a:tr h="1577933">
                <a:tc>
                  <a:txBody>
                    <a:bodyPr/>
                    <a:lstStyle/>
                    <a:p>
                      <a:r>
                        <a:rPr lang="fr-FR" sz="1600" dirty="0"/>
                        <a:t>23Il monta dans la barque et ses disciples le suivirent.</a:t>
                      </a:r>
                    </a:p>
                    <a:p>
                      <a:r>
                        <a:rPr lang="fr-FR" sz="1600" dirty="0"/>
                        <a:t>24Et voici qu’il y eut sur la mer une grande tempête, au point que la barque allait être recouverte par les vagues. Lui cependant dormait.</a:t>
                      </a:r>
                    </a:p>
                    <a:p>
                      <a:r>
                        <a:rPr lang="fr-FR" sz="1600" dirty="0"/>
                        <a:t>25Ils s’approchèrent et le réveillèrent en disant : « Seigneur, au secours ! Nous périssons. »</a:t>
                      </a:r>
                    </a:p>
                    <a:p>
                      <a:r>
                        <a:rPr lang="fr-FR" sz="1600" dirty="0"/>
                        <a:t>26Il leur dit : « Pourquoi avez-vous peur, hommes de peu de foi ? » Alors, debout, il menaça les vents et la mer, et il se fit un grand calme.</a:t>
                      </a:r>
                    </a:p>
                    <a:p>
                      <a:r>
                        <a:rPr lang="fr-FR" sz="1600" dirty="0"/>
                        <a:t>27Les hommes s’émerveillèrent, et ils disaient : « Quel est-il, celui-ci, pour que même les vents et la mer lui obéissent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600" dirty="0"/>
                        <a:t>35Ce jour-là, le soir venu, Jésus leur dit : « Passons sur l’autre rive. »</a:t>
                      </a:r>
                    </a:p>
                    <a:p>
                      <a:r>
                        <a:rPr lang="fr-FR" sz="1600" dirty="0"/>
                        <a:t>36Quittant la foule, ils emmènent Jésus dans la barque où il se trouvait, et il y avait d’autres barques avec lui.</a:t>
                      </a:r>
                    </a:p>
                    <a:p>
                      <a:r>
                        <a:rPr lang="fr-FR" sz="1600" dirty="0"/>
                        <a:t>37Survient un grand tourbillon de vent. Les vagues se jetaient sur la barque, au point que déjà la barque se remplissait.</a:t>
                      </a:r>
                    </a:p>
                    <a:p>
                      <a:r>
                        <a:rPr lang="fr-FR" sz="1600" dirty="0"/>
                        <a:t>38Et lui, à l’arrière, sur le coussin, dormait. Ils le réveillent et lui disent : « Maître, cela ne te fait rien que nous périssions ? »</a:t>
                      </a:r>
                    </a:p>
                    <a:p>
                      <a:r>
                        <a:rPr lang="fr-FR" sz="1600" dirty="0"/>
                        <a:t>39Réveillé, il menaça le vent et dit à la mer : « Silence ! Tais-toi ! » Le vent tomba, et il se fit un grand calme.</a:t>
                      </a:r>
                    </a:p>
                    <a:p>
                      <a:r>
                        <a:rPr lang="fr-FR" sz="1600" dirty="0"/>
                        <a:t>40Jésus leur dit : « Pourquoi avez-vous si peur ? Vous n’avez pas encore de foi ? »</a:t>
                      </a:r>
                    </a:p>
                    <a:p>
                      <a:r>
                        <a:rPr lang="fr-FR" sz="1600" dirty="0"/>
                        <a:t>41Ils furent saisis d’une grande crainte, et ils se disaient entre eux : « Qui donc est-il, pour que même le vent et la mer lui obéissent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600" dirty="0"/>
                        <a:t>22Or, un jour il monta en barque avec ses disciples ; il leur dit : « Passons sur l’autre rive du lac », et ils gagnèrent le large.</a:t>
                      </a:r>
                    </a:p>
                    <a:p>
                      <a:r>
                        <a:rPr lang="fr-FR" sz="1600" dirty="0"/>
                        <a:t>23Pendant qu’ils naviguaient, Jésus s’endormit. Un tourbillon de vent s’abattit sur le lac ; la barque se remplissait et ils se trouvaient en danger.</a:t>
                      </a:r>
                    </a:p>
                    <a:p>
                      <a:r>
                        <a:rPr lang="fr-FR" sz="1600" dirty="0"/>
                        <a:t>24Ils s’approchèrent et le réveillèrent en disant : « Maître, maître, nous périssons ! » Il se réveilla, menaça le vent et les vagues : ils s’apaisèrent et le calme se fit.</a:t>
                      </a:r>
                    </a:p>
                    <a:p>
                      <a:r>
                        <a:rPr lang="fr-FR" sz="1600" dirty="0"/>
                        <a:t>25Puis il leur dit : « Où est votre foi ? » Saisis de crainte, ils s’émerveillèrent et ils se disaient entre eux : « Qui donc est-il, pour qu’il commande même aux vents et aux flots et qu’ils lui obéissent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9497801"/>
                  </a:ext>
                </a:extLst>
              </a:tr>
            </a:tbl>
          </a:graphicData>
        </a:graphic>
      </p:graphicFrame>
    </p:spTree>
    <p:extLst>
      <p:ext uri="{BB962C8B-B14F-4D97-AF65-F5344CB8AC3E}">
        <p14:creationId xmlns:p14="http://schemas.microsoft.com/office/powerpoint/2010/main" val="42042553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3">
            <a:extLst>
              <a:ext uri="{FF2B5EF4-FFF2-40B4-BE49-F238E27FC236}">
                <a16:creationId xmlns:a16="http://schemas.microsoft.com/office/drawing/2014/main" id="{56F292EB-ACA3-4A50-915D-B224D21D923F}"/>
              </a:ext>
            </a:extLst>
          </p:cNvPr>
          <p:cNvGraphicFramePr>
            <a:graphicFrameLocks noGrp="1"/>
          </p:cNvGraphicFramePr>
          <p:nvPr>
            <p:extLst>
              <p:ext uri="{D42A27DB-BD31-4B8C-83A1-F6EECF244321}">
                <p14:modId xmlns:p14="http://schemas.microsoft.com/office/powerpoint/2010/main" val="1698401262"/>
              </p:ext>
            </p:extLst>
          </p:nvPr>
        </p:nvGraphicFramePr>
        <p:xfrm>
          <a:off x="0" y="196258"/>
          <a:ext cx="9144000" cy="6465483"/>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4242110943"/>
                    </a:ext>
                  </a:extLst>
                </a:gridCol>
                <a:gridCol w="3048000">
                  <a:extLst>
                    <a:ext uri="{9D8B030D-6E8A-4147-A177-3AD203B41FA5}">
                      <a16:colId xmlns:a16="http://schemas.microsoft.com/office/drawing/2014/main" val="2698750663"/>
                    </a:ext>
                  </a:extLst>
                </a:gridCol>
                <a:gridCol w="3048000">
                  <a:extLst>
                    <a:ext uri="{9D8B030D-6E8A-4147-A177-3AD203B41FA5}">
                      <a16:colId xmlns:a16="http://schemas.microsoft.com/office/drawing/2014/main" val="552005483"/>
                    </a:ext>
                  </a:extLst>
                </a:gridCol>
              </a:tblGrid>
              <a:tr h="399963">
                <a:tc>
                  <a:txBody>
                    <a:bodyPr/>
                    <a:lstStyle/>
                    <a:p>
                      <a:r>
                        <a:rPr lang="fr-FR" sz="1400" b="1" dirty="0">
                          <a:solidFill>
                            <a:schemeClr val="tx1"/>
                          </a:solidFill>
                        </a:rPr>
                        <a:t>Mt 8,23-27</a:t>
                      </a:r>
                    </a:p>
                  </a:txBody>
                  <a:tcPr/>
                </a:tc>
                <a:tc>
                  <a:txBody>
                    <a:bodyPr/>
                    <a:lstStyle/>
                    <a:p>
                      <a:r>
                        <a:rPr lang="fr-FR" sz="1400" b="1" dirty="0">
                          <a:solidFill>
                            <a:schemeClr val="tx1"/>
                          </a:solidFill>
                        </a:rPr>
                        <a:t>Mc 4,35-41</a:t>
                      </a:r>
                    </a:p>
                  </a:txBody>
                  <a:tcPr/>
                </a:tc>
                <a:tc>
                  <a:txBody>
                    <a:bodyPr/>
                    <a:lstStyle/>
                    <a:p>
                      <a:r>
                        <a:rPr lang="fr-FR" sz="1400" b="1" dirty="0" err="1">
                          <a:solidFill>
                            <a:schemeClr val="tx1"/>
                          </a:solidFill>
                        </a:rPr>
                        <a:t>Lc</a:t>
                      </a:r>
                      <a:r>
                        <a:rPr lang="fr-FR" sz="1400" b="1" dirty="0">
                          <a:solidFill>
                            <a:schemeClr val="tx1"/>
                          </a:solidFill>
                        </a:rPr>
                        <a:t> 8,22-25</a:t>
                      </a:r>
                    </a:p>
                  </a:txBody>
                  <a:tcPr/>
                </a:tc>
                <a:extLst>
                  <a:ext uri="{0D108BD9-81ED-4DB2-BD59-A6C34878D82A}">
                    <a16:rowId xmlns:a16="http://schemas.microsoft.com/office/drawing/2014/main" val="1957489639"/>
                  </a:ext>
                </a:extLst>
              </a:tr>
              <a:tr h="1577933">
                <a:tc>
                  <a:txBody>
                    <a:bodyPr/>
                    <a:lstStyle/>
                    <a:p>
                      <a:endParaRPr lang="fr-FR" sz="1400" dirty="0"/>
                    </a:p>
                    <a:p>
                      <a:endParaRPr lang="fr-FR" sz="1400" dirty="0"/>
                    </a:p>
                    <a:p>
                      <a:r>
                        <a:rPr lang="fr-FR" sz="1400" dirty="0"/>
                        <a:t>23Il monta dans la barque et ses disciples le </a:t>
                      </a:r>
                      <a:r>
                        <a:rPr lang="fr-FR" sz="1400" dirty="0">
                          <a:solidFill>
                            <a:srgbClr val="FF6600"/>
                          </a:solidFill>
                        </a:rPr>
                        <a:t>suivirent</a:t>
                      </a:r>
                      <a:r>
                        <a:rPr lang="fr-FR" sz="1400" dirty="0"/>
                        <a:t>.</a:t>
                      </a:r>
                    </a:p>
                    <a:p>
                      <a:endParaRPr lang="fr-FR" sz="1400" dirty="0"/>
                    </a:p>
                    <a:p>
                      <a:endParaRPr lang="fr-FR" sz="1400" dirty="0"/>
                    </a:p>
                    <a:p>
                      <a:endParaRPr lang="fr-FR" sz="1400" dirty="0"/>
                    </a:p>
                    <a:p>
                      <a:endParaRPr lang="fr-FR" sz="1400" dirty="0"/>
                    </a:p>
                    <a:p>
                      <a:r>
                        <a:rPr lang="fr-FR" sz="1400" dirty="0"/>
                        <a:t>24Et voici qu’il y eut sur la mer une grande tempête, au point que la barque allait être recouverte par les vagues. </a:t>
                      </a:r>
                    </a:p>
                    <a:p>
                      <a:endParaRPr lang="fr-FR" sz="1400" dirty="0"/>
                    </a:p>
                    <a:p>
                      <a:r>
                        <a:rPr lang="fr-FR" sz="1400" dirty="0"/>
                        <a:t>Lui cependant dormait.</a:t>
                      </a:r>
                    </a:p>
                    <a:p>
                      <a:r>
                        <a:rPr lang="fr-FR" sz="1400" dirty="0"/>
                        <a:t>25Ils </a:t>
                      </a:r>
                      <a:r>
                        <a:rPr lang="fr-FR" sz="1400" dirty="0">
                          <a:solidFill>
                            <a:srgbClr val="FF6600"/>
                          </a:solidFill>
                        </a:rPr>
                        <a:t>s’approchèrent</a:t>
                      </a:r>
                      <a:r>
                        <a:rPr lang="fr-FR" sz="1400" dirty="0"/>
                        <a:t> et le réveillèrent en disant : </a:t>
                      </a:r>
                    </a:p>
                    <a:p>
                      <a:r>
                        <a:rPr lang="fr-FR" sz="1400" dirty="0"/>
                        <a:t>« </a:t>
                      </a:r>
                      <a:r>
                        <a:rPr lang="fr-FR" sz="1400" dirty="0">
                          <a:solidFill>
                            <a:srgbClr val="FF6600"/>
                          </a:solidFill>
                        </a:rPr>
                        <a:t>Seigneur, au secours </a:t>
                      </a:r>
                      <a:r>
                        <a:rPr lang="fr-FR" sz="1400" dirty="0"/>
                        <a:t>! Nous périssons. »</a:t>
                      </a:r>
                    </a:p>
                    <a:p>
                      <a:r>
                        <a:rPr lang="fr-FR" sz="1400" dirty="0"/>
                        <a:t>26Il leur dit : « Pourquoi avez-vous peur, </a:t>
                      </a:r>
                      <a:r>
                        <a:rPr lang="fr-FR" sz="1400" b="1" dirty="0">
                          <a:solidFill>
                            <a:schemeClr val="tx1"/>
                          </a:solidFill>
                        </a:rPr>
                        <a:t>hommes de peu de foi ? </a:t>
                      </a:r>
                      <a:r>
                        <a:rPr lang="fr-FR" sz="1400" dirty="0"/>
                        <a:t>» Alors, debout, il menaça les vents et la mer, et il se fit un grand calme.</a:t>
                      </a:r>
                    </a:p>
                    <a:p>
                      <a:endParaRPr lang="fr-FR" sz="1400" dirty="0"/>
                    </a:p>
                    <a:p>
                      <a:endParaRPr lang="fr-FR" sz="1400" dirty="0"/>
                    </a:p>
                    <a:p>
                      <a:r>
                        <a:rPr lang="fr-FR" sz="1400" dirty="0"/>
                        <a:t>27Les hommes </a:t>
                      </a:r>
                      <a:r>
                        <a:rPr lang="fr-FR" sz="1400" dirty="0">
                          <a:solidFill>
                            <a:srgbClr val="FF6600"/>
                          </a:solidFill>
                        </a:rPr>
                        <a:t>s’émerveillèrent</a:t>
                      </a:r>
                      <a:r>
                        <a:rPr lang="fr-FR" sz="1400" dirty="0"/>
                        <a:t>, et ils disaient : « Quel est-il, celui-ci, pour que même les vents et la mer lui obéissent ! »</a:t>
                      </a:r>
                    </a:p>
                  </a:txBody>
                  <a:tcPr>
                    <a:solidFill>
                      <a:schemeClr val="bg1"/>
                    </a:solidFill>
                  </a:tcPr>
                </a:tc>
                <a:tc>
                  <a:txBody>
                    <a:bodyPr/>
                    <a:lstStyle/>
                    <a:p>
                      <a:r>
                        <a:rPr lang="fr-FR" sz="1400" dirty="0">
                          <a:solidFill>
                            <a:schemeClr val="accent2"/>
                          </a:solidFill>
                        </a:rPr>
                        <a:t>35Ce jour-là, le soir venu, Jésus leur dit : « Passons sur l’autre rive. »</a:t>
                      </a:r>
                    </a:p>
                    <a:p>
                      <a:r>
                        <a:rPr lang="fr-FR" sz="1400" dirty="0">
                          <a:solidFill>
                            <a:schemeClr val="accent2"/>
                          </a:solidFill>
                        </a:rPr>
                        <a:t>36Quittant la foule, ils emmènent Jésus dans la barque où il se trouvait, et il y avait d’autres barques avec lui.</a:t>
                      </a:r>
                    </a:p>
                    <a:p>
                      <a:endParaRPr lang="fr-FR" sz="1400" dirty="0"/>
                    </a:p>
                    <a:p>
                      <a:endParaRPr lang="fr-FR" sz="1400" dirty="0"/>
                    </a:p>
                    <a:p>
                      <a:endParaRPr lang="fr-FR" sz="1400" dirty="0"/>
                    </a:p>
                    <a:p>
                      <a:r>
                        <a:rPr lang="fr-FR" sz="1400" dirty="0"/>
                        <a:t>37Survient un grand tourbillon de vent. Les vagues se jetaient sur la barque, au point que déjà la barque se remplissait.</a:t>
                      </a:r>
                    </a:p>
                    <a:p>
                      <a:endParaRPr lang="fr-FR" sz="1400" dirty="0"/>
                    </a:p>
                    <a:p>
                      <a:r>
                        <a:rPr lang="fr-FR" sz="1400" dirty="0"/>
                        <a:t>38Et lui, </a:t>
                      </a:r>
                      <a:r>
                        <a:rPr lang="fr-FR" sz="1400" dirty="0">
                          <a:solidFill>
                            <a:schemeClr val="accent2"/>
                          </a:solidFill>
                        </a:rPr>
                        <a:t>à l’arrière, sur le coussin</a:t>
                      </a:r>
                      <a:r>
                        <a:rPr lang="fr-FR" sz="1400" dirty="0"/>
                        <a:t>, dormait. Ils le réveillent et lui disent :</a:t>
                      </a:r>
                    </a:p>
                    <a:p>
                      <a:endParaRPr lang="fr-FR" sz="1400" dirty="0"/>
                    </a:p>
                    <a:p>
                      <a:r>
                        <a:rPr lang="fr-FR" sz="1400" dirty="0"/>
                        <a:t> « Maître, </a:t>
                      </a:r>
                      <a:r>
                        <a:rPr lang="fr-FR" sz="1400" dirty="0">
                          <a:solidFill>
                            <a:schemeClr val="accent2"/>
                          </a:solidFill>
                        </a:rPr>
                        <a:t>cela ne te fait rien</a:t>
                      </a:r>
                      <a:r>
                        <a:rPr lang="fr-FR" sz="1400" dirty="0"/>
                        <a:t> que nous périssions ? »</a:t>
                      </a:r>
                    </a:p>
                    <a:p>
                      <a:r>
                        <a:rPr lang="fr-FR" sz="1400" dirty="0"/>
                        <a:t>39Réveillé, il menaça le vent et dit à la mer : </a:t>
                      </a:r>
                      <a:r>
                        <a:rPr lang="fr-FR" sz="1400" dirty="0">
                          <a:solidFill>
                            <a:schemeClr val="accent2"/>
                          </a:solidFill>
                        </a:rPr>
                        <a:t>« Silence ! Tais-toi ! » </a:t>
                      </a:r>
                      <a:r>
                        <a:rPr lang="fr-FR" sz="1400" dirty="0"/>
                        <a:t>Le vent tomba, et il se fit un grand calme.</a:t>
                      </a:r>
                    </a:p>
                    <a:p>
                      <a:r>
                        <a:rPr lang="fr-FR" sz="1400" dirty="0"/>
                        <a:t>40Jésus leur dit : « Pourquoi avez-vous </a:t>
                      </a:r>
                      <a:r>
                        <a:rPr lang="fr-FR" sz="1400" dirty="0">
                          <a:solidFill>
                            <a:schemeClr val="accent2"/>
                          </a:solidFill>
                        </a:rPr>
                        <a:t>si</a:t>
                      </a:r>
                      <a:r>
                        <a:rPr lang="fr-FR" sz="1400" dirty="0"/>
                        <a:t> peur ? </a:t>
                      </a:r>
                      <a:r>
                        <a:rPr lang="fr-FR" sz="1400" b="1" dirty="0">
                          <a:solidFill>
                            <a:schemeClr val="tx1"/>
                          </a:solidFill>
                        </a:rPr>
                        <a:t>Vous n’avez pas encore de foi ? »</a:t>
                      </a:r>
                    </a:p>
                    <a:p>
                      <a:r>
                        <a:rPr lang="fr-FR" sz="1400" dirty="0"/>
                        <a:t>41Ils furent saisis d’une grande </a:t>
                      </a:r>
                      <a:r>
                        <a:rPr lang="fr-FR" sz="1400" dirty="0">
                          <a:solidFill>
                            <a:schemeClr val="accent2"/>
                          </a:solidFill>
                        </a:rPr>
                        <a:t>crainte</a:t>
                      </a:r>
                      <a:r>
                        <a:rPr lang="fr-FR" sz="1400" dirty="0"/>
                        <a:t>, et ils se disaient entre eux : « Qui donc est-il, pour que même le vent et la mer lui obéissent ? »</a:t>
                      </a:r>
                    </a:p>
                  </a:txBody>
                  <a:tcPr>
                    <a:solidFill>
                      <a:schemeClr val="bg1"/>
                    </a:solidFill>
                  </a:tcPr>
                </a:tc>
                <a:tc>
                  <a:txBody>
                    <a:bodyPr/>
                    <a:lstStyle/>
                    <a:p>
                      <a:r>
                        <a:rPr lang="fr-FR" sz="1400" dirty="0"/>
                        <a:t>22Or, un jour il monta en barque </a:t>
                      </a:r>
                      <a:r>
                        <a:rPr lang="fr-FR" sz="1400" dirty="0">
                          <a:solidFill>
                            <a:srgbClr val="FF0000"/>
                          </a:solidFill>
                        </a:rPr>
                        <a:t>avec</a:t>
                      </a:r>
                      <a:r>
                        <a:rPr lang="fr-FR" sz="1400" dirty="0"/>
                        <a:t> ses disciples ; il leur dit : « Passons sur l’autre rive </a:t>
                      </a:r>
                      <a:r>
                        <a:rPr lang="fr-FR" sz="1400" dirty="0">
                          <a:solidFill>
                            <a:srgbClr val="FF0000"/>
                          </a:solidFill>
                        </a:rPr>
                        <a:t>du lac », et ils gagnèrent le large.</a:t>
                      </a:r>
                    </a:p>
                    <a:p>
                      <a:endParaRPr lang="fr-FR" sz="1400" dirty="0"/>
                    </a:p>
                    <a:p>
                      <a:r>
                        <a:rPr lang="fr-FR" sz="1400" dirty="0"/>
                        <a:t>23Pendant qu’ils naviguaient, Jésus s’endormit. </a:t>
                      </a:r>
                    </a:p>
                    <a:p>
                      <a:endParaRPr lang="fr-FR" sz="1400" dirty="0"/>
                    </a:p>
                    <a:p>
                      <a:r>
                        <a:rPr lang="fr-FR" sz="1400" dirty="0"/>
                        <a:t>Un tourbillon de vent s’abattit sur le lac ; la barque se remplissait et ils se trouvaient </a:t>
                      </a:r>
                      <a:r>
                        <a:rPr lang="fr-FR" sz="1400" dirty="0">
                          <a:solidFill>
                            <a:srgbClr val="FF0000"/>
                          </a:solidFill>
                        </a:rPr>
                        <a:t>en danger</a:t>
                      </a:r>
                      <a:r>
                        <a:rPr lang="fr-FR" sz="1400" dirty="0"/>
                        <a:t>.</a:t>
                      </a:r>
                    </a:p>
                    <a:p>
                      <a:endParaRPr lang="fr-FR" sz="1400" dirty="0"/>
                    </a:p>
                    <a:p>
                      <a:endParaRPr lang="fr-FR" sz="1400" dirty="0"/>
                    </a:p>
                    <a:p>
                      <a:r>
                        <a:rPr lang="fr-FR" sz="1400" dirty="0"/>
                        <a:t>24Ils </a:t>
                      </a:r>
                      <a:r>
                        <a:rPr lang="fr-FR" sz="1400" dirty="0">
                          <a:solidFill>
                            <a:srgbClr val="FF0000"/>
                          </a:solidFill>
                        </a:rPr>
                        <a:t>s’approchèrent</a:t>
                      </a:r>
                      <a:r>
                        <a:rPr lang="fr-FR" sz="1400" dirty="0"/>
                        <a:t> et le réveillèrent en disant : </a:t>
                      </a:r>
                    </a:p>
                    <a:p>
                      <a:r>
                        <a:rPr lang="fr-FR" sz="1400" dirty="0"/>
                        <a:t>« Maître, maître, nous périssons ! »</a:t>
                      </a:r>
                    </a:p>
                    <a:p>
                      <a:r>
                        <a:rPr lang="fr-FR" sz="1400" dirty="0"/>
                        <a:t> </a:t>
                      </a:r>
                    </a:p>
                    <a:p>
                      <a:r>
                        <a:rPr lang="fr-FR" sz="1400" dirty="0"/>
                        <a:t>Il se réveilla, menaça le vent et les vagues : ils s’apaisèrent et le calme se fit.</a:t>
                      </a:r>
                    </a:p>
                    <a:p>
                      <a:endParaRPr lang="fr-FR" sz="1400" dirty="0"/>
                    </a:p>
                    <a:p>
                      <a:r>
                        <a:rPr lang="fr-FR" sz="1400" dirty="0"/>
                        <a:t>25Puis il leur dit : </a:t>
                      </a:r>
                      <a:r>
                        <a:rPr lang="fr-FR" sz="1400" b="1" dirty="0"/>
                        <a:t>« Où est votre foi ? » </a:t>
                      </a:r>
                    </a:p>
                    <a:p>
                      <a:r>
                        <a:rPr lang="fr-FR" sz="1400" dirty="0"/>
                        <a:t>Saisis de </a:t>
                      </a:r>
                      <a:r>
                        <a:rPr lang="fr-FR" sz="1400" dirty="0">
                          <a:solidFill>
                            <a:srgbClr val="FF0000"/>
                          </a:solidFill>
                        </a:rPr>
                        <a:t>crainte</a:t>
                      </a:r>
                      <a:r>
                        <a:rPr lang="fr-FR" sz="1400" dirty="0"/>
                        <a:t>, ils </a:t>
                      </a:r>
                      <a:r>
                        <a:rPr lang="fr-FR" sz="1400" dirty="0">
                          <a:solidFill>
                            <a:srgbClr val="FF0000"/>
                          </a:solidFill>
                        </a:rPr>
                        <a:t>s’émerveillèrent</a:t>
                      </a:r>
                      <a:r>
                        <a:rPr lang="fr-FR" sz="1400" dirty="0"/>
                        <a:t> et ils se disaient entre eux : « Qui donc est-il, pour qu’il commande même aux vents et aux flots et qu’ils lui obéissent ? »</a:t>
                      </a:r>
                    </a:p>
                  </a:txBody>
                  <a:tcPr>
                    <a:solidFill>
                      <a:schemeClr val="bg1"/>
                    </a:solidFill>
                  </a:tcPr>
                </a:tc>
                <a:extLst>
                  <a:ext uri="{0D108BD9-81ED-4DB2-BD59-A6C34878D82A}">
                    <a16:rowId xmlns:a16="http://schemas.microsoft.com/office/drawing/2014/main" val="3819497801"/>
                  </a:ext>
                </a:extLst>
              </a:tr>
            </a:tbl>
          </a:graphicData>
        </a:graphic>
      </p:graphicFrame>
    </p:spTree>
    <p:extLst>
      <p:ext uri="{BB962C8B-B14F-4D97-AF65-F5344CB8AC3E}">
        <p14:creationId xmlns:p14="http://schemas.microsoft.com/office/powerpoint/2010/main" val="26115212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re 1">
            <a:extLst>
              <a:ext uri="{FF2B5EF4-FFF2-40B4-BE49-F238E27FC236}">
                <a16:creationId xmlns:a16="http://schemas.microsoft.com/office/drawing/2014/main" id="{B8619AEB-5EE0-4AB4-B5DB-99F7459CEF25}"/>
              </a:ext>
            </a:extLst>
          </p:cNvPr>
          <p:cNvSpPr>
            <a:spLocks noGrp="1" noChangeArrowheads="1"/>
          </p:cNvSpPr>
          <p:nvPr>
            <p:ph type="title"/>
          </p:nvPr>
        </p:nvSpPr>
        <p:spPr>
          <a:xfrm>
            <a:off x="827088" y="2060575"/>
            <a:ext cx="7772400" cy="1143000"/>
          </a:xfrm>
        </p:spPr>
        <p:txBody>
          <a:bodyPr/>
          <a:lstStyle/>
          <a:p>
            <a:r>
              <a:rPr lang="fr-FR" altLang="fr-FR"/>
              <a:t>L’entrée à Jérusalem</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2A8FA7AC-53DE-441E-BB95-21CFE1460958}"/>
              </a:ext>
            </a:extLst>
          </p:cNvPr>
          <p:cNvGraphicFramePr>
            <a:graphicFrameLocks noGrp="1"/>
          </p:cNvGraphicFramePr>
          <p:nvPr>
            <p:extLst>
              <p:ext uri="{D42A27DB-BD31-4B8C-83A1-F6EECF244321}">
                <p14:modId xmlns:p14="http://schemas.microsoft.com/office/powerpoint/2010/main" val="3419372059"/>
              </p:ext>
            </p:extLst>
          </p:nvPr>
        </p:nvGraphicFramePr>
        <p:xfrm>
          <a:off x="6350" y="188913"/>
          <a:ext cx="9137649" cy="6497637"/>
        </p:xfrm>
        <a:graphic>
          <a:graphicData uri="http://schemas.openxmlformats.org/drawingml/2006/table">
            <a:tbl>
              <a:tblPr firstRow="1" bandRow="1">
                <a:tableStyleId>{5C22544A-7EE6-4342-B048-85BDC9FD1C3A}</a:tableStyleId>
              </a:tblPr>
              <a:tblGrid>
                <a:gridCol w="3045883">
                  <a:extLst>
                    <a:ext uri="{9D8B030D-6E8A-4147-A177-3AD203B41FA5}">
                      <a16:colId xmlns:a16="http://schemas.microsoft.com/office/drawing/2014/main" val="20000"/>
                    </a:ext>
                  </a:extLst>
                </a:gridCol>
                <a:gridCol w="3045883">
                  <a:extLst>
                    <a:ext uri="{9D8B030D-6E8A-4147-A177-3AD203B41FA5}">
                      <a16:colId xmlns:a16="http://schemas.microsoft.com/office/drawing/2014/main" val="20001"/>
                    </a:ext>
                  </a:extLst>
                </a:gridCol>
                <a:gridCol w="3045883">
                  <a:extLst>
                    <a:ext uri="{9D8B030D-6E8A-4147-A177-3AD203B41FA5}">
                      <a16:colId xmlns:a16="http://schemas.microsoft.com/office/drawing/2014/main" val="20002"/>
                    </a:ext>
                  </a:extLst>
                </a:gridCol>
              </a:tblGrid>
              <a:tr h="370858">
                <a:tc>
                  <a:txBody>
                    <a:bodyPr/>
                    <a:lstStyle/>
                    <a:p>
                      <a:r>
                        <a:rPr lang="fr-FR" sz="1200" dirty="0">
                          <a:solidFill>
                            <a:schemeClr val="tx1"/>
                          </a:solidFill>
                        </a:rPr>
                        <a:t>Mt  21,1-11</a:t>
                      </a:r>
                    </a:p>
                  </a:txBody>
                  <a:tcPr marL="91446" marR="91446"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200" dirty="0" err="1">
                          <a:solidFill>
                            <a:schemeClr val="tx1"/>
                          </a:solidFill>
                        </a:rPr>
                        <a:t>Lc</a:t>
                      </a:r>
                      <a:r>
                        <a:rPr lang="fr-FR" sz="1200" dirty="0">
                          <a:solidFill>
                            <a:schemeClr val="tx1"/>
                          </a:solidFill>
                        </a:rPr>
                        <a:t>  11,1-11</a:t>
                      </a:r>
                    </a:p>
                  </a:txBody>
                  <a:tcPr marL="91446" marR="91446"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200" dirty="0" err="1">
                          <a:solidFill>
                            <a:schemeClr val="tx1"/>
                          </a:solidFill>
                        </a:rPr>
                        <a:t>Lc</a:t>
                      </a:r>
                      <a:r>
                        <a:rPr lang="fr-FR" sz="1200" dirty="0">
                          <a:solidFill>
                            <a:schemeClr val="tx1"/>
                          </a:solidFill>
                        </a:rPr>
                        <a:t> 19,28-38</a:t>
                      </a:r>
                    </a:p>
                  </a:txBody>
                  <a:tcPr marL="91446" marR="91446"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6126779">
                <a:tc>
                  <a:txBody>
                    <a:bodyPr/>
                    <a:lstStyle/>
                    <a:p>
                      <a:r>
                        <a:rPr lang="fr-FR" sz="1200" dirty="0"/>
                        <a:t> 1Quand ils approchèrent de Jérusalem et arrivèrent près du village de </a:t>
                      </a:r>
                      <a:r>
                        <a:rPr lang="fr-FR" sz="1200" dirty="0" err="1"/>
                        <a:t>Bethfagé</a:t>
                      </a:r>
                      <a:r>
                        <a:rPr lang="fr-FR" sz="1200" dirty="0"/>
                        <a:t>, vers le mont des Oliviers, Jésus envoya deux des disciples en leur disant : 2« Allez au village qui est devant vous. Vous y trouverez tout de suite une ânesse attachée et son ânon avec elle. Détachez-les et amenez-les-moi.</a:t>
                      </a:r>
                    </a:p>
                    <a:p>
                      <a:r>
                        <a:rPr lang="fr-FR" sz="1200" dirty="0"/>
                        <a:t>3Si quelqu'un vous demande quelque chose, vous direz : “Le Seigneur en a besoin.” Et aussitôt on les laissera partir. »  4Cela arriva afin que s'accomplissent ces paroles du prophète :  5« Dites à la population de Sion :</a:t>
                      </a:r>
                    </a:p>
                    <a:p>
                      <a:r>
                        <a:rPr lang="fr-FR" sz="1200" dirty="0"/>
                        <a:t>Regarde, ton roi vient à toi, plein de douceur, monté sur une ânesse, et sur un ânon, le petit d'une ânesse. »  6Les disciples partirent donc et firent comme Jésus leur avait ordonné.</a:t>
                      </a:r>
                    </a:p>
                    <a:p>
                      <a:r>
                        <a:rPr lang="fr-FR" sz="1200" dirty="0"/>
                        <a:t>7Ils amenèrent l'ânesse et l'ânon, posèrent leurs manteaux sur eux et Jésus s'assit dessus.</a:t>
                      </a:r>
                    </a:p>
                    <a:p>
                      <a:r>
                        <a:rPr lang="fr-FR" sz="1200" dirty="0"/>
                        <a:t>8Une foule de gens étendirent leurs manteaux sur le chemin ; d'autres coupaient des branches aux arbres et les mettaient sur le chemin. 9Ceux qui marchaient devant Jésus et ceux qui le suivaient criaient : « Hosanna au fils de David ! Que Dieu bénisse celui qui vient au nom du Seigneur ! Hosanna au plus haut des cieux ! » 10Quand Jésus entra dans Jérusalem, toute la population fut agitée. « Qui est celui-ci ? » demandait-on.</a:t>
                      </a:r>
                    </a:p>
                    <a:p>
                      <a:r>
                        <a:rPr lang="fr-FR" sz="1200" dirty="0"/>
                        <a:t>11« C'est le prophète Jésus, de Nazareth en Galilée », répondaient les gens.</a:t>
                      </a:r>
                    </a:p>
                  </a:txBody>
                  <a:tcPr marL="91446" marR="91446"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200" dirty="0"/>
                        <a:t> 1Quand ils approchent de Jérusalem, près des villages de </a:t>
                      </a:r>
                      <a:r>
                        <a:rPr lang="fr-FR" sz="1200" dirty="0" err="1"/>
                        <a:t>Bethfagé</a:t>
                      </a:r>
                      <a:r>
                        <a:rPr lang="fr-FR" sz="1200" dirty="0"/>
                        <a:t> et de Béthanie, ils arrivent vers le mont des Oliviers. Jésus envoie deux de ses disciples. Il leur dit :</a:t>
                      </a:r>
                    </a:p>
                    <a:p>
                      <a:r>
                        <a:rPr lang="fr-FR" sz="1200" dirty="0"/>
                        <a:t>2« Allez au village qui est devant vous. Dès que vous y entrerez, vous trouverez un petit âne attaché, sur lequel personne ne s'est encore assis. Détachez-le et amenez-le-moi.</a:t>
                      </a:r>
                    </a:p>
                    <a:p>
                      <a:r>
                        <a:rPr lang="fr-FR" sz="1200" dirty="0"/>
                        <a:t>3Si quelqu'un vous demande : “Pourquoi faites-vous cela ?”, dites-lui : “Le Seigneur en a besoin, mais il le renverra ici sans tarder.” » 4Ils partirent et trouvèrent un petit âne dehors, dans la rue, attaché à la porte d'une maison. Ils le détachèrent.</a:t>
                      </a:r>
                    </a:p>
                    <a:p>
                      <a:r>
                        <a:rPr lang="fr-FR" sz="1200" dirty="0"/>
                        <a:t>5Des gens qui se trouvaient là leur demandèrent : « Que faites-vous ? pourquoi détachez-vous cet ânon ? » 6Ils leur répondirent ce que Jésus avait dit, et on les laissa aller. 7Ils amenèrent l'ânon à Jésus ; ils posèrent leurs manteaux sur l'animal, et Jésus s'assit dessus. 8Beaucoup de gens étendirent leurs manteaux sur le chemin, et d'autres y mirent des branches vertes qu'ils avaient coupées dans la campagne. 9Ceux qui marchaient devant Jésus et ceux qui le suivaient criaient : « Hosanna ! Que Dieu bénisse celui qui vient au nom du Seigneur !</a:t>
                      </a:r>
                    </a:p>
                    <a:p>
                      <a:r>
                        <a:rPr lang="fr-FR" sz="1200" dirty="0"/>
                        <a:t>10Que Dieu bénisse le règne qui vient, le règne de David notre père ! Hosanna au plus haut des cieux ! » 11Jésus entra à Jérusalem dans le temple. Après avoir tout regardé autour de lui, il partit pour Béthanie avec les douze disciples, car il était déjà tard.</a:t>
                      </a:r>
                    </a:p>
                  </a:txBody>
                  <a:tcPr marL="91446" marR="91446"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200" dirty="0"/>
                        <a:t> 28Après avoir ainsi parlé, Jésus partit en avant sur le chemin qui montait à Jérusalem.</a:t>
                      </a:r>
                    </a:p>
                    <a:p>
                      <a:r>
                        <a:rPr lang="fr-FR" sz="1200" dirty="0"/>
                        <a:t>29Lorsqu'il approcha de </a:t>
                      </a:r>
                      <a:r>
                        <a:rPr lang="fr-FR" sz="1200" dirty="0" err="1"/>
                        <a:t>Bethfagé</a:t>
                      </a:r>
                      <a:r>
                        <a:rPr lang="fr-FR" sz="1200" dirty="0"/>
                        <a:t> et de Béthanie, près de la colline appelée mont des Oliviers, il envoya deux disciples : 30« Allez au village qui est en face, leur dit-il. Quand vous y serez arrivés, vous trouverez un petit âne attaché, sur lequel personne ne s'est jamais assis. Détachez-le et amenez-le ici. 31Si quelqu'un vous demande : “Pourquoi le détachez-vous ?”, dites-lui : “Le Seigneur en a besoin.” »  32Les envoyés partirent et trouvèrent tout comme Jésus le leur avait dit.</a:t>
                      </a:r>
                    </a:p>
                    <a:p>
                      <a:r>
                        <a:rPr lang="fr-FR" sz="1200" dirty="0"/>
                        <a:t>33Pendant qu'ils détachaient l'ânon, ses propriétaires leur dirent : « Pourquoi détachez-vous cet ânon ? » 34Ils répondirent : « Le Seigneur en a besoin. » 35Puis ils amenèrent l'ânon à Jésus ; ils jetèrent leurs manteaux sur l'animal et y firent monter Jésus. 36À mesure qu'il avançait, les gens étendaient leurs manteaux sur le chemin.</a:t>
                      </a:r>
                    </a:p>
                    <a:p>
                      <a:r>
                        <a:rPr lang="fr-FR" sz="1200" dirty="0"/>
                        <a:t>37Tandis qu'il approchait de Jérusalem, par le chemin qui descend du mont des Oliviers, toute la foule des disciples, pleine de joie, se mit à louer Dieu d'une voix forte pour tous les miracles qu'ils avaient vus.</a:t>
                      </a:r>
                    </a:p>
                    <a:p>
                      <a:r>
                        <a:rPr lang="fr-FR" sz="1200" dirty="0"/>
                        <a:t>38Ils disaient : « Que Dieu bénisse le roi qui vient au nom du Seigneur ! Paix dans le ciel et gloire à Dieu au plus haut des cieux ! »</a:t>
                      </a:r>
                    </a:p>
                  </a:txBody>
                  <a:tcPr marL="91446" marR="91446"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8B9C3FFB-FC23-4529-AE99-FC377395F18E}"/>
              </a:ext>
            </a:extLst>
          </p:cNvPr>
          <p:cNvSpPr>
            <a:spLocks noGrp="1" noChangeArrowheads="1"/>
          </p:cNvSpPr>
          <p:nvPr>
            <p:ph type="title"/>
          </p:nvPr>
        </p:nvSpPr>
        <p:spPr>
          <a:xfrm>
            <a:off x="685800" y="115888"/>
            <a:ext cx="7772400" cy="720725"/>
          </a:xfrm>
        </p:spPr>
        <p:txBody>
          <a:bodyPr/>
          <a:lstStyle/>
          <a:p>
            <a:r>
              <a:rPr lang="fr-FR" altLang="fr-FR"/>
              <a:t>Plan</a:t>
            </a:r>
          </a:p>
        </p:txBody>
      </p:sp>
      <p:graphicFrame>
        <p:nvGraphicFramePr>
          <p:cNvPr id="3" name="Table 3">
            <a:extLst>
              <a:ext uri="{FF2B5EF4-FFF2-40B4-BE49-F238E27FC236}">
                <a16:creationId xmlns:a16="http://schemas.microsoft.com/office/drawing/2014/main" id="{9831BA5E-370E-4242-B9E0-9BB033E15455}"/>
              </a:ext>
            </a:extLst>
          </p:cNvPr>
          <p:cNvGraphicFramePr>
            <a:graphicFrameLocks noGrp="1"/>
          </p:cNvGraphicFramePr>
          <p:nvPr>
            <p:extLst>
              <p:ext uri="{D42A27DB-BD31-4B8C-83A1-F6EECF244321}">
                <p14:modId xmlns:p14="http://schemas.microsoft.com/office/powerpoint/2010/main" val="3493376019"/>
              </p:ext>
            </p:extLst>
          </p:nvPr>
        </p:nvGraphicFramePr>
        <p:xfrm>
          <a:off x="179388" y="1340768"/>
          <a:ext cx="8785224" cy="5273278"/>
        </p:xfrm>
        <a:graphic>
          <a:graphicData uri="http://schemas.openxmlformats.org/drawingml/2006/table">
            <a:tbl>
              <a:tblPr firstRow="1" bandRow="1">
                <a:tableStyleId>{5C22544A-7EE6-4342-B048-85BDC9FD1C3A}</a:tableStyleId>
              </a:tblPr>
              <a:tblGrid>
                <a:gridCol w="2928408">
                  <a:extLst>
                    <a:ext uri="{9D8B030D-6E8A-4147-A177-3AD203B41FA5}">
                      <a16:colId xmlns:a16="http://schemas.microsoft.com/office/drawing/2014/main" val="20000"/>
                    </a:ext>
                  </a:extLst>
                </a:gridCol>
                <a:gridCol w="2928408">
                  <a:extLst>
                    <a:ext uri="{9D8B030D-6E8A-4147-A177-3AD203B41FA5}">
                      <a16:colId xmlns:a16="http://schemas.microsoft.com/office/drawing/2014/main" val="20001"/>
                    </a:ext>
                  </a:extLst>
                </a:gridCol>
                <a:gridCol w="2928408">
                  <a:extLst>
                    <a:ext uri="{9D8B030D-6E8A-4147-A177-3AD203B41FA5}">
                      <a16:colId xmlns:a16="http://schemas.microsoft.com/office/drawing/2014/main" val="20002"/>
                    </a:ext>
                  </a:extLst>
                </a:gridCol>
              </a:tblGrid>
              <a:tr h="375576">
                <a:tc>
                  <a:txBody>
                    <a:bodyPr/>
                    <a:lstStyle/>
                    <a:p>
                      <a:r>
                        <a:rPr lang="fr-FR" sz="2400" dirty="0">
                          <a:solidFill>
                            <a:schemeClr val="tx1"/>
                          </a:solidFill>
                        </a:rPr>
                        <a:t>Matthieu</a:t>
                      </a:r>
                    </a:p>
                  </a:txBody>
                  <a:tcPr marL="91443" marR="91443" marT="45729" marB="45729"/>
                </a:tc>
                <a:tc>
                  <a:txBody>
                    <a:bodyPr/>
                    <a:lstStyle/>
                    <a:p>
                      <a:r>
                        <a:rPr lang="fr-FR" sz="2400" dirty="0">
                          <a:solidFill>
                            <a:schemeClr val="tx1"/>
                          </a:solidFill>
                        </a:rPr>
                        <a:t>Marc</a:t>
                      </a:r>
                    </a:p>
                  </a:txBody>
                  <a:tcPr marL="91443" marR="91443" marT="45729" marB="45729"/>
                </a:tc>
                <a:tc>
                  <a:txBody>
                    <a:bodyPr/>
                    <a:lstStyle/>
                    <a:p>
                      <a:r>
                        <a:rPr lang="fr-FR" sz="2400" b="1" dirty="0">
                          <a:solidFill>
                            <a:schemeClr val="tx1"/>
                          </a:solidFill>
                        </a:rPr>
                        <a:t>Luc</a:t>
                      </a:r>
                    </a:p>
                  </a:txBody>
                  <a:tcPr marL="91443" marR="91443" marT="45729" marB="45729"/>
                </a:tc>
                <a:extLst>
                  <a:ext uri="{0D108BD9-81ED-4DB2-BD59-A6C34878D82A}">
                    <a16:rowId xmlns:a16="http://schemas.microsoft.com/office/drawing/2014/main" val="10000"/>
                  </a:ext>
                </a:extLst>
              </a:tr>
              <a:tr h="375576">
                <a:tc>
                  <a:txBody>
                    <a:bodyPr/>
                    <a:lstStyle/>
                    <a:p>
                      <a:endParaRPr lang="fr-FR" sz="2400" dirty="0"/>
                    </a:p>
                  </a:txBody>
                  <a:tcPr marL="91443" marR="91443" marT="45729" marB="45729"/>
                </a:tc>
                <a:tc>
                  <a:txBody>
                    <a:bodyPr/>
                    <a:lstStyle/>
                    <a:p>
                      <a:endParaRPr lang="fr-FR" sz="2400" dirty="0"/>
                    </a:p>
                  </a:txBody>
                  <a:tcPr marL="91443" marR="91443" marT="45729" marB="45729"/>
                </a:tc>
                <a:tc>
                  <a:txBody>
                    <a:bodyPr/>
                    <a:lstStyle/>
                    <a:p>
                      <a:endParaRPr lang="fr-FR" sz="2400" dirty="0">
                        <a:solidFill>
                          <a:srgbClr val="FF0000"/>
                        </a:solidFill>
                      </a:endParaRPr>
                    </a:p>
                  </a:txBody>
                  <a:tcPr marL="91443" marR="91443" marT="45729" marB="45729"/>
                </a:tc>
                <a:extLst>
                  <a:ext uri="{0D108BD9-81ED-4DB2-BD59-A6C34878D82A}">
                    <a16:rowId xmlns:a16="http://schemas.microsoft.com/office/drawing/2014/main" val="10001"/>
                  </a:ext>
                </a:extLst>
              </a:tr>
              <a:tr h="375576">
                <a:tc>
                  <a:txBody>
                    <a:bodyPr/>
                    <a:lstStyle/>
                    <a:p>
                      <a:r>
                        <a:rPr lang="fr-FR" sz="2400" dirty="0">
                          <a:solidFill>
                            <a:schemeClr val="accent2"/>
                          </a:solidFill>
                        </a:rPr>
                        <a:t>Les récits de l'enfance 1-2</a:t>
                      </a:r>
                    </a:p>
                  </a:txBody>
                  <a:tcPr marL="91443" marR="91443" marT="45729" marB="45729"/>
                </a:tc>
                <a:tc>
                  <a:txBody>
                    <a:bodyPr/>
                    <a:lstStyle/>
                    <a:p>
                      <a:endParaRPr lang="fr-FR" sz="2400" dirty="0">
                        <a:solidFill>
                          <a:schemeClr val="accent2"/>
                        </a:solidFill>
                      </a:endParaRPr>
                    </a:p>
                  </a:txBody>
                  <a:tcPr marL="91443" marR="91443" marT="45729" marB="45729"/>
                </a:tc>
                <a:tc>
                  <a:txBody>
                    <a:bodyPr/>
                    <a:lstStyle/>
                    <a:p>
                      <a:r>
                        <a:rPr lang="fr-FR" sz="2400" dirty="0">
                          <a:solidFill>
                            <a:schemeClr val="accent2"/>
                          </a:solidFill>
                        </a:rPr>
                        <a:t>Évangile de l'enfance 1,5-2</a:t>
                      </a:r>
                    </a:p>
                  </a:txBody>
                  <a:tcPr marL="91443" marR="91443" marT="45729" marB="45729"/>
                </a:tc>
                <a:extLst>
                  <a:ext uri="{0D108BD9-81ED-4DB2-BD59-A6C34878D82A}">
                    <a16:rowId xmlns:a16="http://schemas.microsoft.com/office/drawing/2014/main" val="10002"/>
                  </a:ext>
                </a:extLst>
              </a:tr>
              <a:tr h="518254">
                <a:tc>
                  <a:txBody>
                    <a:bodyPr/>
                    <a:lstStyle/>
                    <a:p>
                      <a:r>
                        <a:rPr lang="fr-FR" sz="2400" dirty="0"/>
                        <a:t>Préparation au ministère public de Jésus 3-4,11</a:t>
                      </a:r>
                    </a:p>
                  </a:txBody>
                  <a:tcPr marL="91443" marR="91443" marT="45729" marB="45729"/>
                </a:tc>
                <a:tc>
                  <a:txBody>
                    <a:bodyPr/>
                    <a:lstStyle/>
                    <a:p>
                      <a:r>
                        <a:rPr lang="fr-FR" sz="2400" dirty="0"/>
                        <a:t>Préparation du ministère de Jésus 1,1-13</a:t>
                      </a:r>
                    </a:p>
                  </a:txBody>
                  <a:tcPr marL="91443" marR="91443" marT="45729" marB="45729"/>
                </a:tc>
                <a:tc>
                  <a:txBody>
                    <a:bodyPr/>
                    <a:lstStyle/>
                    <a:p>
                      <a:r>
                        <a:rPr lang="fr-FR" sz="2400" dirty="0"/>
                        <a:t>Préparation du ministère de Jésus 3-4,13</a:t>
                      </a:r>
                    </a:p>
                  </a:txBody>
                  <a:tcPr marL="91443" marR="91443" marT="45729" marB="45729"/>
                </a:tc>
                <a:extLst>
                  <a:ext uri="{0D108BD9-81ED-4DB2-BD59-A6C34878D82A}">
                    <a16:rowId xmlns:a16="http://schemas.microsoft.com/office/drawing/2014/main" val="10003"/>
                  </a:ext>
                </a:extLst>
              </a:tr>
              <a:tr h="518254">
                <a:tc>
                  <a:txBody>
                    <a:bodyPr/>
                    <a:lstStyle/>
                    <a:p>
                      <a:endParaRPr lang="fr-FR" sz="2400" dirty="0"/>
                    </a:p>
                  </a:txBody>
                  <a:tcPr marL="91443" marR="91443" marT="45729" marB="45729"/>
                </a:tc>
                <a:tc>
                  <a:txBody>
                    <a:bodyPr/>
                    <a:lstStyle/>
                    <a:p>
                      <a:endParaRPr lang="fr-FR" sz="2400" dirty="0"/>
                    </a:p>
                  </a:txBody>
                  <a:tcPr marL="91443" marR="91443" marT="45729" marB="45729"/>
                </a:tc>
                <a:tc>
                  <a:txBody>
                    <a:bodyPr/>
                    <a:lstStyle/>
                    <a:p>
                      <a:endParaRPr lang="fr-FR" sz="2400" dirty="0"/>
                    </a:p>
                  </a:txBody>
                  <a:tcPr marL="91443" marR="91443" marT="45729" marB="45729"/>
                </a:tc>
                <a:extLst>
                  <a:ext uri="{0D108BD9-81ED-4DB2-BD59-A6C34878D82A}">
                    <a16:rowId xmlns:a16="http://schemas.microsoft.com/office/drawing/2014/main" val="10004"/>
                  </a:ext>
                </a:extLst>
              </a:tr>
              <a:tr h="375576">
                <a:tc>
                  <a:txBody>
                    <a:bodyPr/>
                    <a:lstStyle/>
                    <a:p>
                      <a:endParaRPr lang="fr-FR" sz="2400" dirty="0"/>
                    </a:p>
                  </a:txBody>
                  <a:tcPr marL="91443" marR="91443" marT="45729" marB="45729"/>
                </a:tc>
                <a:tc>
                  <a:txBody>
                    <a:bodyPr/>
                    <a:lstStyle/>
                    <a:p>
                      <a:endParaRPr lang="fr-FR" sz="2400" dirty="0"/>
                    </a:p>
                  </a:txBody>
                  <a:tcPr marL="91443" marR="91443" marT="45729" marB="45729"/>
                </a:tc>
                <a:tc>
                  <a:txBody>
                    <a:bodyPr/>
                    <a:lstStyle/>
                    <a:p>
                      <a:endParaRPr lang="fr-FR" sz="2400" dirty="0"/>
                    </a:p>
                  </a:txBody>
                  <a:tcPr marL="91443" marR="91443" marT="45729" marB="45729"/>
                </a:tc>
                <a:extLst>
                  <a:ext uri="{0D108BD9-81ED-4DB2-BD59-A6C34878D82A}">
                    <a16:rowId xmlns:a16="http://schemas.microsoft.com/office/drawing/2014/main" val="10005"/>
                  </a:ext>
                </a:extLst>
              </a:tr>
              <a:tr h="375576">
                <a:tc>
                  <a:txBody>
                    <a:bodyPr/>
                    <a:lstStyle/>
                    <a:p>
                      <a:endParaRPr lang="fr-FR" sz="2400" dirty="0"/>
                    </a:p>
                  </a:txBody>
                  <a:tcPr marL="91443" marR="91443" marT="45729" marB="45729"/>
                </a:tc>
                <a:tc>
                  <a:txBody>
                    <a:bodyPr/>
                    <a:lstStyle/>
                    <a:p>
                      <a:endParaRPr lang="fr-FR" sz="2400" dirty="0"/>
                    </a:p>
                  </a:txBody>
                  <a:tcPr marL="91443" marR="91443" marT="45729" marB="45729"/>
                </a:tc>
                <a:tc>
                  <a:txBody>
                    <a:bodyPr/>
                    <a:lstStyle/>
                    <a:p>
                      <a:endParaRPr lang="fr-FR" sz="2400" dirty="0"/>
                    </a:p>
                  </a:txBody>
                  <a:tcPr marL="91443" marR="91443" marT="45729" marB="45729"/>
                </a:tc>
                <a:extLst>
                  <a:ext uri="{0D108BD9-81ED-4DB2-BD59-A6C34878D82A}">
                    <a16:rowId xmlns:a16="http://schemas.microsoft.com/office/drawing/2014/main" val="10006"/>
                  </a:ext>
                </a:extLst>
              </a:tr>
              <a:tr h="375576">
                <a:tc>
                  <a:txBody>
                    <a:bodyPr/>
                    <a:lstStyle/>
                    <a:p>
                      <a:endParaRPr lang="fr-FR" sz="2400" dirty="0"/>
                    </a:p>
                  </a:txBody>
                  <a:tcPr marL="91443" marR="91443" marT="45729" marB="45729"/>
                </a:tc>
                <a:tc>
                  <a:txBody>
                    <a:bodyPr/>
                    <a:lstStyle/>
                    <a:p>
                      <a:endParaRPr lang="fr-FR" sz="2400" dirty="0"/>
                    </a:p>
                  </a:txBody>
                  <a:tcPr marL="91443" marR="91443" marT="45729" marB="45729"/>
                </a:tc>
                <a:tc>
                  <a:txBody>
                    <a:bodyPr/>
                    <a:lstStyle/>
                    <a:p>
                      <a:endParaRPr lang="fr-FR" sz="2400" dirty="0"/>
                    </a:p>
                  </a:txBody>
                  <a:tcPr marL="91443" marR="91443" marT="45729" marB="45729"/>
                </a:tc>
                <a:extLst>
                  <a:ext uri="{0D108BD9-81ED-4DB2-BD59-A6C34878D82A}">
                    <a16:rowId xmlns:a16="http://schemas.microsoft.com/office/drawing/2014/main" val="10007"/>
                  </a:ext>
                </a:extLst>
              </a:tr>
              <a:tr h="375576">
                <a:tc>
                  <a:txBody>
                    <a:bodyPr/>
                    <a:lstStyle/>
                    <a:p>
                      <a:endParaRPr lang="fr-FR" sz="2400" dirty="0"/>
                    </a:p>
                  </a:txBody>
                  <a:tcPr marL="91443" marR="91443" marT="45729" marB="45729"/>
                </a:tc>
                <a:tc>
                  <a:txBody>
                    <a:bodyPr/>
                    <a:lstStyle/>
                    <a:p>
                      <a:endParaRPr lang="fr-FR" sz="2400" dirty="0"/>
                    </a:p>
                  </a:txBody>
                  <a:tcPr marL="91443" marR="91443" marT="45729" marB="45729"/>
                </a:tc>
                <a:tc>
                  <a:txBody>
                    <a:bodyPr/>
                    <a:lstStyle/>
                    <a:p>
                      <a:endParaRPr lang="fr-FR" sz="2400" dirty="0"/>
                    </a:p>
                  </a:txBody>
                  <a:tcPr marL="91443" marR="91443" marT="45729" marB="45729"/>
                </a:tc>
                <a:extLst>
                  <a:ext uri="{0D108BD9-81ED-4DB2-BD59-A6C34878D82A}">
                    <a16:rowId xmlns:a16="http://schemas.microsoft.com/office/drawing/2014/main" val="10008"/>
                  </a:ext>
                </a:extLst>
              </a:tr>
            </a:tbl>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60F5F1A9-70A8-4C0E-A84E-58EE0AEA0D64}"/>
              </a:ext>
            </a:extLst>
          </p:cNvPr>
          <p:cNvGraphicFramePr>
            <a:graphicFrameLocks noGrp="1"/>
          </p:cNvGraphicFramePr>
          <p:nvPr>
            <p:extLst>
              <p:ext uri="{D42A27DB-BD31-4B8C-83A1-F6EECF244321}">
                <p14:modId xmlns:p14="http://schemas.microsoft.com/office/powerpoint/2010/main" val="1906984207"/>
              </p:ext>
            </p:extLst>
          </p:nvPr>
        </p:nvGraphicFramePr>
        <p:xfrm>
          <a:off x="6351" y="180181"/>
          <a:ext cx="9137649" cy="6497637"/>
        </p:xfrm>
        <a:graphic>
          <a:graphicData uri="http://schemas.openxmlformats.org/drawingml/2006/table">
            <a:tbl>
              <a:tblPr firstRow="1" bandRow="1">
                <a:tableStyleId>{5C22544A-7EE6-4342-B048-85BDC9FD1C3A}</a:tableStyleId>
              </a:tblPr>
              <a:tblGrid>
                <a:gridCol w="3045883">
                  <a:extLst>
                    <a:ext uri="{9D8B030D-6E8A-4147-A177-3AD203B41FA5}">
                      <a16:colId xmlns:a16="http://schemas.microsoft.com/office/drawing/2014/main" val="20000"/>
                    </a:ext>
                  </a:extLst>
                </a:gridCol>
                <a:gridCol w="3045883">
                  <a:extLst>
                    <a:ext uri="{9D8B030D-6E8A-4147-A177-3AD203B41FA5}">
                      <a16:colId xmlns:a16="http://schemas.microsoft.com/office/drawing/2014/main" val="20001"/>
                    </a:ext>
                  </a:extLst>
                </a:gridCol>
                <a:gridCol w="3045883">
                  <a:extLst>
                    <a:ext uri="{9D8B030D-6E8A-4147-A177-3AD203B41FA5}">
                      <a16:colId xmlns:a16="http://schemas.microsoft.com/office/drawing/2014/main" val="20002"/>
                    </a:ext>
                  </a:extLst>
                </a:gridCol>
              </a:tblGrid>
              <a:tr h="370858">
                <a:tc>
                  <a:txBody>
                    <a:bodyPr/>
                    <a:lstStyle/>
                    <a:p>
                      <a:pPr algn="ctr"/>
                      <a:r>
                        <a:rPr lang="fr-FR" sz="1100" dirty="0">
                          <a:solidFill>
                            <a:schemeClr val="tx1"/>
                          </a:solidFill>
                        </a:rPr>
                        <a:t>Mt  21,1-11</a:t>
                      </a:r>
                    </a:p>
                  </a:txBody>
                  <a:tcPr marL="91446" marR="91446" marT="45722" marB="45722">
                    <a:solidFill>
                      <a:schemeClr val="accent1"/>
                    </a:solidFill>
                  </a:tcPr>
                </a:tc>
                <a:tc>
                  <a:txBody>
                    <a:bodyPr/>
                    <a:lstStyle/>
                    <a:p>
                      <a:pPr algn="ctr"/>
                      <a:r>
                        <a:rPr lang="fr-FR" sz="1100" dirty="0">
                          <a:solidFill>
                            <a:schemeClr val="tx1"/>
                          </a:solidFill>
                        </a:rPr>
                        <a:t>Mc  11,1-11</a:t>
                      </a:r>
                    </a:p>
                  </a:txBody>
                  <a:tcPr marL="91446" marR="91446" marT="45722" marB="45722">
                    <a:solidFill>
                      <a:schemeClr val="accent1"/>
                    </a:solidFill>
                  </a:tcPr>
                </a:tc>
                <a:tc>
                  <a:txBody>
                    <a:bodyPr/>
                    <a:lstStyle/>
                    <a:p>
                      <a:pPr algn="ctr"/>
                      <a:r>
                        <a:rPr lang="fr-FR" sz="1100" dirty="0" err="1">
                          <a:solidFill>
                            <a:schemeClr val="tx1"/>
                          </a:solidFill>
                        </a:rPr>
                        <a:t>Lc</a:t>
                      </a:r>
                      <a:r>
                        <a:rPr lang="fr-FR" sz="1100" dirty="0">
                          <a:solidFill>
                            <a:schemeClr val="tx1"/>
                          </a:solidFill>
                        </a:rPr>
                        <a:t> 19,28-38</a:t>
                      </a:r>
                    </a:p>
                  </a:txBody>
                  <a:tcPr marL="91446" marR="91446" marT="45722" marB="45722">
                    <a:solidFill>
                      <a:schemeClr val="accent1"/>
                    </a:solidFill>
                  </a:tcPr>
                </a:tc>
                <a:extLst>
                  <a:ext uri="{0D108BD9-81ED-4DB2-BD59-A6C34878D82A}">
                    <a16:rowId xmlns:a16="http://schemas.microsoft.com/office/drawing/2014/main" val="10000"/>
                  </a:ext>
                </a:extLst>
              </a:tr>
              <a:tr h="6126779">
                <a:tc>
                  <a:txBody>
                    <a:bodyPr/>
                    <a:lstStyle/>
                    <a:p>
                      <a:r>
                        <a:rPr lang="fr-FR" sz="1100" dirty="0"/>
                        <a:t> 1Quand ils approchèrent de Jérusalem et arrivèrent près du village de </a:t>
                      </a:r>
                      <a:r>
                        <a:rPr lang="fr-FR" sz="1100" dirty="0" err="1"/>
                        <a:t>Bethfagé</a:t>
                      </a:r>
                      <a:r>
                        <a:rPr lang="fr-FR" sz="1100" dirty="0"/>
                        <a:t>, vers le mont des Oliviers, Jésus envoya deux des disciples en leur disant : </a:t>
                      </a:r>
                    </a:p>
                    <a:p>
                      <a:r>
                        <a:rPr lang="fr-FR" sz="1100" dirty="0"/>
                        <a:t>2« Allez au village qui est devant vous. Vous y trouverez tout de suite </a:t>
                      </a:r>
                      <a:r>
                        <a:rPr lang="fr-FR" sz="1100" dirty="0">
                          <a:solidFill>
                            <a:srgbClr val="FF6600"/>
                          </a:solidFill>
                        </a:rPr>
                        <a:t>une ânesse attachée et son ânon </a:t>
                      </a:r>
                      <a:r>
                        <a:rPr lang="fr-FR" sz="1100" dirty="0"/>
                        <a:t>avec elle. Détachez-les et amenez-les-moi.</a:t>
                      </a:r>
                    </a:p>
                    <a:p>
                      <a:endParaRPr lang="fr-FR" sz="1100" dirty="0"/>
                    </a:p>
                    <a:p>
                      <a:endParaRPr lang="fr-FR" sz="1100" dirty="0"/>
                    </a:p>
                    <a:p>
                      <a:r>
                        <a:rPr lang="fr-FR" sz="1100" dirty="0"/>
                        <a:t>3Si quelqu'un vous demande quelque chose, vous direz : “Le Seigneur en a besoin.” Et aussitôt on les laissera partir. </a:t>
                      </a:r>
                      <a:r>
                        <a:rPr lang="fr-FR" sz="1100" dirty="0">
                          <a:solidFill>
                            <a:srgbClr val="FF6600"/>
                          </a:solidFill>
                        </a:rPr>
                        <a:t>»  4Cela arriva afin que s'accomplissent ces paroles du prophète :  5« Dites à la population de Sion :</a:t>
                      </a:r>
                    </a:p>
                    <a:p>
                      <a:r>
                        <a:rPr lang="fr-FR" sz="1100" dirty="0">
                          <a:solidFill>
                            <a:srgbClr val="FF6600"/>
                          </a:solidFill>
                        </a:rPr>
                        <a:t>Regarde, ton roi vient à toi, plein de douceur, monté sur une ânesse, et sur un ânon, le petit d'une ânesse. »  </a:t>
                      </a:r>
                      <a:r>
                        <a:rPr lang="fr-FR" sz="1100" dirty="0"/>
                        <a:t>6Les disciples partirent donc et firent comme Jésus leur avait ordonné.</a:t>
                      </a:r>
                    </a:p>
                    <a:p>
                      <a:r>
                        <a:rPr lang="fr-FR" sz="1100" dirty="0"/>
                        <a:t>7Ils amenèrent l'ânesse et l'ânon, posèrent leurs manteaux sur eux et Jésus s'assit dessus.</a:t>
                      </a:r>
                    </a:p>
                    <a:p>
                      <a:r>
                        <a:rPr lang="fr-FR" sz="1100" dirty="0">
                          <a:solidFill>
                            <a:srgbClr val="FF6600"/>
                          </a:solidFill>
                        </a:rPr>
                        <a:t>8Une foule </a:t>
                      </a:r>
                      <a:r>
                        <a:rPr lang="fr-FR" sz="1100" dirty="0"/>
                        <a:t>de gens étendirent leurs manteaux sur le chemin ; d'autres coupaient des branches aux arbres et les mettaient sur le chemin. 9Ceux qui marchaient devant Jésus et ceux qui le suivaient criaient : «</a:t>
                      </a:r>
                    </a:p>
                    <a:p>
                      <a:endParaRPr lang="fr-FR" sz="1100" dirty="0">
                        <a:solidFill>
                          <a:srgbClr val="FFC000"/>
                        </a:solidFill>
                      </a:endParaRPr>
                    </a:p>
                    <a:p>
                      <a:endParaRPr lang="fr-FR" sz="1100" dirty="0">
                        <a:solidFill>
                          <a:srgbClr val="FFC000"/>
                        </a:solidFill>
                      </a:endParaRPr>
                    </a:p>
                    <a:p>
                      <a:r>
                        <a:rPr lang="fr-FR" sz="1100" dirty="0">
                          <a:solidFill>
                            <a:srgbClr val="FF6600"/>
                          </a:solidFill>
                        </a:rPr>
                        <a:t>Hosanna au fils de David ! Que Dieu bénisse celui qui vient au nom du Seigneur </a:t>
                      </a:r>
                      <a:r>
                        <a:rPr lang="fr-FR" sz="1100" dirty="0">
                          <a:solidFill>
                            <a:srgbClr val="FFC000"/>
                          </a:solidFill>
                        </a:rPr>
                        <a:t>! </a:t>
                      </a:r>
                      <a:r>
                        <a:rPr lang="fr-FR" sz="1100" dirty="0">
                          <a:solidFill>
                            <a:srgbClr val="C00000"/>
                          </a:solidFill>
                        </a:rPr>
                        <a:t>Hosanna au plus haut des cieux ! » </a:t>
                      </a:r>
                    </a:p>
                    <a:p>
                      <a:r>
                        <a:rPr lang="fr-FR" sz="1100" dirty="0">
                          <a:solidFill>
                            <a:srgbClr val="FF6600"/>
                          </a:solidFill>
                        </a:rPr>
                        <a:t>10Quand Jésus entra dans Jérusalem, toute la population fut agitée. « Qui est celui-ci ? » demandait-on. 11« C'est le prophète Jésus, de Nazareth en Galilée », répondaient les gens.</a:t>
                      </a:r>
                    </a:p>
                  </a:txBody>
                  <a:tcPr marL="91446" marR="91446" marT="45722" marB="45722">
                    <a:solidFill>
                      <a:schemeClr val="bg1"/>
                    </a:solidFill>
                  </a:tcPr>
                </a:tc>
                <a:tc>
                  <a:txBody>
                    <a:bodyPr/>
                    <a:lstStyle/>
                    <a:p>
                      <a:r>
                        <a:rPr lang="fr-FR" sz="1100" dirty="0"/>
                        <a:t> 1Quand ils approchent de Jérusalem, près des villages de </a:t>
                      </a:r>
                      <a:r>
                        <a:rPr lang="fr-FR" sz="1100" dirty="0" err="1"/>
                        <a:t>Bethfagé</a:t>
                      </a:r>
                      <a:r>
                        <a:rPr lang="fr-FR" sz="1100" dirty="0"/>
                        <a:t> et de Béthanie, ils arrivent vers le mont des Oliviers. Jésus envoie deux de ses disciples. Il leur dit :</a:t>
                      </a:r>
                    </a:p>
                    <a:p>
                      <a:r>
                        <a:rPr lang="fr-FR" sz="1100" dirty="0"/>
                        <a:t>2« Allez au village qui est devant vous. Dès que vous y entrerez, vous trouverez un petit âne attaché, sur lequel personne ne s'est encore assis. Détachez-le et amenez-le-moi. </a:t>
                      </a:r>
                    </a:p>
                    <a:p>
                      <a:endParaRPr lang="fr-FR" sz="1100" dirty="0"/>
                    </a:p>
                    <a:p>
                      <a:r>
                        <a:rPr lang="fr-FR" sz="1100" dirty="0"/>
                        <a:t>3Si quelqu'un vous demande : “Pourquoi faites-vous cela ?”, dites-lui : “Le Seigneur en a besoin, </a:t>
                      </a:r>
                      <a:r>
                        <a:rPr lang="fr-FR" sz="1100" dirty="0">
                          <a:solidFill>
                            <a:schemeClr val="accent2"/>
                          </a:solidFill>
                        </a:rPr>
                        <a:t>mais il le renverra ici sans tarder.” </a:t>
                      </a:r>
                      <a:r>
                        <a:rPr lang="fr-FR" sz="1100" dirty="0"/>
                        <a:t>» 4Ils partirent </a:t>
                      </a:r>
                      <a:r>
                        <a:rPr lang="fr-FR" sz="1100" dirty="0">
                          <a:solidFill>
                            <a:schemeClr val="accent2"/>
                          </a:solidFill>
                        </a:rPr>
                        <a:t>et trouvèrent un petit âne dehors, dans la rue, attaché à la porte d'une maison</a:t>
                      </a:r>
                      <a:r>
                        <a:rPr lang="fr-FR" sz="1100" dirty="0"/>
                        <a:t>. Ils le détachèrent.</a:t>
                      </a:r>
                    </a:p>
                    <a:p>
                      <a:r>
                        <a:rPr lang="fr-FR" sz="1100" dirty="0"/>
                        <a:t>5Des </a:t>
                      </a:r>
                      <a:r>
                        <a:rPr lang="fr-FR" sz="1100" dirty="0">
                          <a:solidFill>
                            <a:schemeClr val="accent2"/>
                          </a:solidFill>
                        </a:rPr>
                        <a:t>gens</a:t>
                      </a:r>
                      <a:r>
                        <a:rPr lang="fr-FR" sz="1100" dirty="0"/>
                        <a:t> qui se trouvaient là leur demandèrent : « </a:t>
                      </a:r>
                      <a:r>
                        <a:rPr lang="fr-FR" sz="1100" dirty="0">
                          <a:solidFill>
                            <a:schemeClr val="accent2"/>
                          </a:solidFill>
                        </a:rPr>
                        <a:t>Que faites-vous </a:t>
                      </a:r>
                      <a:r>
                        <a:rPr lang="fr-FR" sz="1100" dirty="0"/>
                        <a:t>? pourquoi détachez-vous cet ânon ? » 6Ils leur répondirent </a:t>
                      </a:r>
                      <a:r>
                        <a:rPr lang="fr-FR" sz="1100" dirty="0">
                          <a:solidFill>
                            <a:schemeClr val="accent2"/>
                          </a:solidFill>
                        </a:rPr>
                        <a:t>ce que Jésus avait dit</a:t>
                      </a:r>
                      <a:r>
                        <a:rPr lang="fr-FR" sz="1100" dirty="0"/>
                        <a:t>, et on les laissa aller. 7Ils amenèrent l'ânon à Jésus ; ils posèrent leurs manteaux sur l'animal, et Jésus </a:t>
                      </a:r>
                      <a:r>
                        <a:rPr lang="fr-FR" sz="1100" dirty="0">
                          <a:solidFill>
                            <a:schemeClr val="accent2"/>
                          </a:solidFill>
                        </a:rPr>
                        <a:t>s'assit</a:t>
                      </a:r>
                      <a:r>
                        <a:rPr lang="fr-FR" sz="1100" dirty="0"/>
                        <a:t> dessus. </a:t>
                      </a:r>
                      <a:r>
                        <a:rPr lang="fr-FR" sz="1100" dirty="0">
                          <a:solidFill>
                            <a:schemeClr val="accent2"/>
                          </a:solidFill>
                        </a:rPr>
                        <a:t>8Beaucoup</a:t>
                      </a:r>
                      <a:r>
                        <a:rPr lang="fr-FR" sz="1100" dirty="0"/>
                        <a:t> de gens étendirent leurs manteaux sur le chemin, et d'autres y mirent des branches vertes qu'ils avaient coupées dans la campagne. 9Ceux qui marchaient devant Jésus et ceux qui le suivaient criaient</a:t>
                      </a:r>
                    </a:p>
                    <a:p>
                      <a:endParaRPr lang="fr-FR" sz="1100" dirty="0"/>
                    </a:p>
                    <a:p>
                      <a:endParaRPr lang="fr-FR" sz="1100" dirty="0"/>
                    </a:p>
                    <a:p>
                      <a:r>
                        <a:rPr lang="fr-FR" sz="1100" dirty="0"/>
                        <a:t> : </a:t>
                      </a:r>
                      <a:r>
                        <a:rPr lang="fr-FR" sz="1100" dirty="0">
                          <a:solidFill>
                            <a:schemeClr val="accent2"/>
                          </a:solidFill>
                        </a:rPr>
                        <a:t>« Hosanna ! Que Dieu bénisse celui qui vient au nom du Seigneur ! 10Que Dieu bénisse le règne qui vient, le règne de David notre père ! </a:t>
                      </a:r>
                      <a:r>
                        <a:rPr lang="fr-FR" sz="1100" dirty="0">
                          <a:solidFill>
                            <a:srgbClr val="C00000"/>
                          </a:solidFill>
                        </a:rPr>
                        <a:t>Hosanna au plus haut des cieux ! » </a:t>
                      </a:r>
                    </a:p>
                    <a:p>
                      <a:r>
                        <a:rPr lang="fr-FR" sz="1100" dirty="0">
                          <a:solidFill>
                            <a:schemeClr val="accent2"/>
                          </a:solidFill>
                        </a:rPr>
                        <a:t>11Jésus entra à Jérusalem dans le temple. Après avoir tout regardé autour de lui, il partit pour Béthanie avec les douze disciples, car il était déjà tard.</a:t>
                      </a:r>
                    </a:p>
                  </a:txBody>
                  <a:tcPr marL="91446" marR="91446" marT="45722" marB="45722">
                    <a:solidFill>
                      <a:schemeClr val="bg1"/>
                    </a:solidFill>
                  </a:tcPr>
                </a:tc>
                <a:tc>
                  <a:txBody>
                    <a:bodyPr/>
                    <a:lstStyle/>
                    <a:p>
                      <a:r>
                        <a:rPr lang="fr-FR" sz="1100" dirty="0"/>
                        <a:t> 28Après avoir ainsi parlé, Jésus partit en avant sur le chemin qui montait à Jérusalem. 29Lorsqu'il approcha de </a:t>
                      </a:r>
                      <a:r>
                        <a:rPr lang="fr-FR" sz="1100" dirty="0" err="1"/>
                        <a:t>Bethfagé</a:t>
                      </a:r>
                      <a:r>
                        <a:rPr lang="fr-FR" sz="1100" dirty="0"/>
                        <a:t> et de Béthanie, près de la colline appelée mont des Oliviers, il envoya deux disciples : </a:t>
                      </a:r>
                    </a:p>
                    <a:p>
                      <a:r>
                        <a:rPr lang="fr-FR" sz="1100" dirty="0"/>
                        <a:t>30« Allez au village qui est en face, leur dit-il. Quand vous y serez arrivés, vous trouverez un petit âne attaché, sur lequel personne ne s'est jamais assis. Détachez-le et amenez-le ici. </a:t>
                      </a:r>
                    </a:p>
                    <a:p>
                      <a:r>
                        <a:rPr lang="fr-FR" sz="1100" dirty="0"/>
                        <a:t>31Si quelqu'un vous demande : “Pourquoi le détachez-vous ?”, dites-lui : “Le Seigneur en a besoin.” »  32Les envoyés partirent et trouvèrent </a:t>
                      </a:r>
                      <a:r>
                        <a:rPr lang="fr-FR" sz="1100" dirty="0">
                          <a:solidFill>
                            <a:srgbClr val="FF0000"/>
                          </a:solidFill>
                        </a:rPr>
                        <a:t>tout comme Jésus le leur avait dit.</a:t>
                      </a:r>
                    </a:p>
                    <a:p>
                      <a:endParaRPr lang="fr-FR" sz="1100" dirty="0">
                        <a:solidFill>
                          <a:srgbClr val="FF0000"/>
                        </a:solidFill>
                      </a:endParaRPr>
                    </a:p>
                    <a:p>
                      <a:r>
                        <a:rPr lang="fr-FR" sz="1100" dirty="0"/>
                        <a:t>33Pendant qu'ils détachaient l'ânon, ses </a:t>
                      </a:r>
                      <a:r>
                        <a:rPr lang="fr-FR" sz="1100" dirty="0">
                          <a:solidFill>
                            <a:srgbClr val="FF0000"/>
                          </a:solidFill>
                        </a:rPr>
                        <a:t>propriétaires</a:t>
                      </a:r>
                      <a:r>
                        <a:rPr lang="fr-FR" sz="1100" dirty="0"/>
                        <a:t> leur dirent : « Pourquoi détachez-vous cet ânon ? » 34Ils répondirent : « Le </a:t>
                      </a:r>
                      <a:r>
                        <a:rPr lang="fr-FR" sz="1100" dirty="0">
                          <a:solidFill>
                            <a:srgbClr val="FF0000"/>
                          </a:solidFill>
                        </a:rPr>
                        <a:t>Seigneur en a besoin</a:t>
                      </a:r>
                      <a:r>
                        <a:rPr lang="fr-FR" sz="1100" dirty="0"/>
                        <a:t>. » 35Puis ils amenèrent l'ânon à Jésus ; ils jetèrent leurs manteaux sur l'animal et y </a:t>
                      </a:r>
                      <a:r>
                        <a:rPr lang="fr-FR" sz="1100" dirty="0">
                          <a:solidFill>
                            <a:srgbClr val="FF0000"/>
                          </a:solidFill>
                        </a:rPr>
                        <a:t>firent monter </a:t>
                      </a:r>
                      <a:r>
                        <a:rPr lang="fr-FR" sz="1100" dirty="0"/>
                        <a:t>Jésus. 36À mesure qu'il avançait, </a:t>
                      </a:r>
                      <a:r>
                        <a:rPr lang="fr-FR" sz="1100" dirty="0">
                          <a:solidFill>
                            <a:srgbClr val="FF0000"/>
                          </a:solidFill>
                        </a:rPr>
                        <a:t>les</a:t>
                      </a:r>
                      <a:r>
                        <a:rPr lang="fr-FR" sz="1100" dirty="0"/>
                        <a:t> gens étendaient leurs manteaux sur le chemin.</a:t>
                      </a:r>
                    </a:p>
                    <a:p>
                      <a:r>
                        <a:rPr lang="fr-FR" sz="1100" dirty="0"/>
                        <a:t>37Tandis qu'il approchait de Jérusalem, par le chemin qui descend du mont des Oliviers, toute la foule des disciples, pleine de joie, se mit à louer Dieu d'une voix forte pour tous les miracles qu'ils avaient vus.</a:t>
                      </a:r>
                    </a:p>
                    <a:p>
                      <a:r>
                        <a:rPr lang="fr-FR" sz="1100" dirty="0">
                          <a:solidFill>
                            <a:srgbClr val="FF0000"/>
                          </a:solidFill>
                        </a:rPr>
                        <a:t>38Ils disaient : « Que Dieu bénisse le roi qui vient au nom du Seigneur ! Paix dans le ciel et gloire à Dieu au plus haut des cieux ! »</a:t>
                      </a:r>
                    </a:p>
                  </a:txBody>
                  <a:tcPr marL="91446" marR="91446" marT="45722" marB="45722">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1E0B74E6-5DDF-40D6-8326-5FF456F73937}"/>
              </a:ext>
            </a:extLst>
          </p:cNvPr>
          <p:cNvSpPr txBox="1"/>
          <p:nvPr/>
        </p:nvSpPr>
        <p:spPr>
          <a:xfrm>
            <a:off x="0" y="188640"/>
            <a:ext cx="9144000" cy="6247864"/>
          </a:xfrm>
          <a:prstGeom prst="rect">
            <a:avLst/>
          </a:prstGeom>
          <a:noFill/>
        </p:spPr>
        <p:txBody>
          <a:bodyPr wrap="square">
            <a:spAutoFit/>
          </a:bodyPr>
          <a:lstStyle/>
          <a:p>
            <a:r>
              <a:rPr lang="fr-FR" sz="1600" dirty="0"/>
              <a:t>L'évangéliste Jean parle de plusieurs montées de Jésus à Jérusalem au cours de son ministère. Et probablement est-il au plus près de la réalité en disant cela. Les trois autres évangélistes, que l'on désigne habituellement comme « synoptiques », parce qu'ils sont très proches et que l'on peut les placer aisément en regard, même s'ils comportent aussi de nombreuses différences, ne mentionnent qu'une seule montée à Jérusalem. Elle est… le terme du chemin entrepris par Jésus en Galilée dès le début de sa prédication</a:t>
            </a:r>
          </a:p>
          <a:p>
            <a:r>
              <a:rPr lang="fr-FR" sz="1600" dirty="0"/>
              <a:t>Ce qui se passe en effet à l'entrée de la ville est comme une synthèse très forte des gestes et des paroles de Jésus tout au long de sa vie : il se présente en messie humble, ami des pauvres et des petits, proche aussi des pécheurs à qui il annonce la tendresse et le pardon de Dieu. Mais ses paroles et ses actes manifestent une liberté absolue, celle du Fils, lorsqu'il parle de Dieu comme de son père et qu'en son nom </a:t>
            </a:r>
            <a:r>
              <a:rPr lang="fr-FR" sz="1600"/>
              <a:t>il pardonne </a:t>
            </a:r>
            <a:r>
              <a:rPr lang="fr-FR" sz="1600" dirty="0"/>
              <a:t>Il a blasphémé disent très vite les pharisiens et les grands prêtres, qui le rediront lors de la Passion, ajoutant d'une seule voix qu'il mérite la mort.</a:t>
            </a:r>
          </a:p>
          <a:p>
            <a:r>
              <a:rPr lang="fr-FR" sz="1600" dirty="0"/>
              <a:t>Ce qui se joue à l'entrée à Jérusalem est essentiel. Nous sommes au cœur de l'évangile.</a:t>
            </a:r>
          </a:p>
          <a:p>
            <a:r>
              <a:rPr lang="fr-FR" sz="1600" b="1" dirty="0"/>
              <a:t>Des récits différents</a:t>
            </a:r>
          </a:p>
          <a:p>
            <a:r>
              <a:rPr lang="fr-FR" sz="1600" dirty="0"/>
              <a:t>Les évangélistes racontent différemment cette scène. Jean dit simplement les choses : </a:t>
            </a:r>
            <a:r>
              <a:rPr lang="fr-FR" sz="1600" i="1" dirty="0"/>
              <a:t>« Trouvant un ânon, Jésus s'assit dessus »</a:t>
            </a:r>
            <a:r>
              <a:rPr lang="fr-FR" sz="1600" dirty="0"/>
              <a:t> (Jean 12, 14). Son récit porte en même temps une tonalité plus politique : les foules portent les « palmes » que l'on retrouve par exemple sur les pièces impériales. Marc sur ce point a des mots simples : les foules prennent </a:t>
            </a:r>
            <a:r>
              <a:rPr lang="fr-FR" sz="1600" i="1" dirty="0"/>
              <a:t>« des feuillages qu'ils coupaient dans la campagne »</a:t>
            </a:r>
            <a:r>
              <a:rPr lang="fr-FR" sz="1600" dirty="0"/>
              <a:t> (Marc 11, 8). Chez Matthieu ce sont </a:t>
            </a:r>
            <a:r>
              <a:rPr lang="fr-FR" sz="1600" i="1" dirty="0"/>
              <a:t>« des branches »</a:t>
            </a:r>
            <a:r>
              <a:rPr lang="fr-FR" sz="1600" dirty="0"/>
              <a:t> qui rappellent les fêtes de la Dédicace du temple.</a:t>
            </a:r>
          </a:p>
          <a:p>
            <a:r>
              <a:rPr lang="fr-FR" sz="1600" dirty="0"/>
              <a:t>Justement, Jésus va vers le temple, et l'on suit le scénario d'une autre fête importante, celle de </a:t>
            </a:r>
            <a:r>
              <a:rPr lang="fr-FR" sz="1600" dirty="0" err="1"/>
              <a:t>Sukkôt</a:t>
            </a:r>
            <a:r>
              <a:rPr lang="fr-FR" sz="1600" dirty="0"/>
              <a:t> ou des Tentes, rappelant le temps du nomadisme au désert, durant lequel Dieu veillait. Le scénario est celui que chante le Ps 117 (118) : rameaux en main, la foule s'approche dans la liesse, jusqu'aux « cornes de l'autel ». Et elle lève le rameau à plusieurs moments précis et au cri du Hosanna, au point que l'on désignait parfois le rameau du nom de </a:t>
            </a:r>
            <a:r>
              <a:rPr lang="fr-FR" sz="1600" i="1" dirty="0"/>
              <a:t>« Hosanna »</a:t>
            </a:r>
            <a:r>
              <a:rPr lang="fr-FR" sz="1600" dirty="0"/>
              <a:t> ! </a:t>
            </a:r>
            <a:r>
              <a:rPr lang="fr-FR" sz="1600" i="1" dirty="0"/>
              <a:t>« Sauve moi ! »</a:t>
            </a:r>
            <a:r>
              <a:rPr lang="fr-FR" sz="1600" dirty="0"/>
              <a:t> ou </a:t>
            </a:r>
            <a:r>
              <a:rPr lang="fr-FR" sz="1600" i="1" dirty="0"/>
              <a:t>« sauve nous ! »</a:t>
            </a:r>
            <a:r>
              <a:rPr lang="fr-FR" sz="1600" dirty="0"/>
              <a:t>, tel est le premier sens du mot Hosanna, le cri que le pauvre adressait au roi qui pouvait le sauver et lui faire justice.</a:t>
            </a:r>
          </a:p>
          <a:p>
            <a:r>
              <a:rPr lang="fr-FR" sz="1600" dirty="0"/>
              <a:t>https://croire.la-croix.com/Definitions/Fetes-religieuses/Rameaux/L-entree-de-Jesus-a-Jerusalem </a:t>
            </a:r>
          </a:p>
        </p:txBody>
      </p:sp>
    </p:spTree>
    <p:extLst>
      <p:ext uri="{BB962C8B-B14F-4D97-AF65-F5344CB8AC3E}">
        <p14:creationId xmlns:p14="http://schemas.microsoft.com/office/powerpoint/2010/main" val="6940151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re 1">
            <a:extLst>
              <a:ext uri="{FF2B5EF4-FFF2-40B4-BE49-F238E27FC236}">
                <a16:creationId xmlns:a16="http://schemas.microsoft.com/office/drawing/2014/main" id="{0EC7E7F8-E6AB-473A-BB97-A65BAAA6436C}"/>
              </a:ext>
            </a:extLst>
          </p:cNvPr>
          <p:cNvSpPr>
            <a:spLocks noGrp="1" noChangeArrowheads="1"/>
          </p:cNvSpPr>
          <p:nvPr>
            <p:ph type="title"/>
          </p:nvPr>
        </p:nvSpPr>
        <p:spPr>
          <a:xfrm>
            <a:off x="755650" y="1628775"/>
            <a:ext cx="7772400" cy="1143000"/>
          </a:xfrm>
        </p:spPr>
        <p:txBody>
          <a:bodyPr/>
          <a:lstStyle/>
          <a:p>
            <a:r>
              <a:rPr lang="fr-FR" altLang="fr-FR"/>
              <a:t>La passion</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re 1">
            <a:extLst>
              <a:ext uri="{FF2B5EF4-FFF2-40B4-BE49-F238E27FC236}">
                <a16:creationId xmlns:a16="http://schemas.microsoft.com/office/drawing/2014/main" id="{58811073-C323-49F9-A637-97C7A467673D}"/>
              </a:ext>
            </a:extLst>
          </p:cNvPr>
          <p:cNvSpPr>
            <a:spLocks noGrp="1" noChangeArrowheads="1"/>
          </p:cNvSpPr>
          <p:nvPr>
            <p:ph type="title"/>
          </p:nvPr>
        </p:nvSpPr>
        <p:spPr>
          <a:xfrm>
            <a:off x="755650" y="1628775"/>
            <a:ext cx="7772400" cy="1143000"/>
          </a:xfrm>
        </p:spPr>
        <p:txBody>
          <a:bodyPr/>
          <a:lstStyle/>
          <a:p>
            <a:r>
              <a:rPr lang="fr-FR" altLang="fr-FR"/>
              <a:t>L’onction de Béthanie</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3">
            <a:extLst>
              <a:ext uri="{FF2B5EF4-FFF2-40B4-BE49-F238E27FC236}">
                <a16:creationId xmlns:a16="http://schemas.microsoft.com/office/drawing/2014/main" id="{A5C2A0C9-2FE0-4382-85C6-8F7126055402}"/>
              </a:ext>
            </a:extLst>
          </p:cNvPr>
          <p:cNvGraphicFramePr>
            <a:graphicFrameLocks noGrp="1"/>
          </p:cNvGraphicFramePr>
          <p:nvPr>
            <p:extLst>
              <p:ext uri="{D42A27DB-BD31-4B8C-83A1-F6EECF244321}">
                <p14:modId xmlns:p14="http://schemas.microsoft.com/office/powerpoint/2010/main" val="3998187427"/>
              </p:ext>
            </p:extLst>
          </p:nvPr>
        </p:nvGraphicFramePr>
        <p:xfrm>
          <a:off x="0" y="6913"/>
          <a:ext cx="9144000" cy="10612437"/>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370851">
                <a:tc>
                  <a:txBody>
                    <a:bodyPr/>
                    <a:lstStyle/>
                    <a:p>
                      <a:pPr algn="ctr"/>
                      <a:r>
                        <a:rPr lang="fr-FR" sz="1800" dirty="0">
                          <a:solidFill>
                            <a:schemeClr val="tx1"/>
                          </a:solidFill>
                        </a:rPr>
                        <a:t>Mt 26,6-13</a:t>
                      </a:r>
                    </a:p>
                  </a:txBody>
                  <a:tcPr marT="45721" marB="45721"/>
                </a:tc>
                <a:tc>
                  <a:txBody>
                    <a:bodyPr/>
                    <a:lstStyle/>
                    <a:p>
                      <a:pPr algn="ctr"/>
                      <a:r>
                        <a:rPr lang="fr-FR" sz="1800" dirty="0">
                          <a:solidFill>
                            <a:schemeClr val="tx1"/>
                          </a:solidFill>
                        </a:rPr>
                        <a:t>Mc 14,3-9</a:t>
                      </a:r>
                    </a:p>
                  </a:txBody>
                  <a:tcPr marT="45721" marB="45721"/>
                </a:tc>
                <a:tc>
                  <a:txBody>
                    <a:bodyPr/>
                    <a:lstStyle/>
                    <a:p>
                      <a:pPr algn="ctr"/>
                      <a:r>
                        <a:rPr lang="fr-FR" sz="1800" dirty="0" err="1">
                          <a:solidFill>
                            <a:schemeClr val="tx1"/>
                          </a:solidFill>
                        </a:rPr>
                        <a:t>Lc</a:t>
                      </a:r>
                      <a:r>
                        <a:rPr lang="fr-FR" sz="1800" dirty="0">
                          <a:solidFill>
                            <a:schemeClr val="tx1"/>
                          </a:solidFill>
                        </a:rPr>
                        <a:t> 7, 36-38</a:t>
                      </a:r>
                    </a:p>
                  </a:txBody>
                  <a:tcPr marT="45721" marB="45721"/>
                </a:tc>
                <a:extLst>
                  <a:ext uri="{0D108BD9-81ED-4DB2-BD59-A6C34878D82A}">
                    <a16:rowId xmlns:a16="http://schemas.microsoft.com/office/drawing/2014/main" val="10000"/>
                  </a:ext>
                </a:extLst>
              </a:tr>
              <a:tr h="10241586">
                <a:tc>
                  <a:txBody>
                    <a:bodyPr/>
                    <a:lstStyle/>
                    <a:p>
                      <a:r>
                        <a:rPr lang="fr-FR" sz="1800" dirty="0"/>
                        <a:t> 6Comme Jésus se trouvait à Béthanie, dans la maison de Simon le lépreux,</a:t>
                      </a:r>
                    </a:p>
                    <a:p>
                      <a:r>
                        <a:rPr lang="fr-FR" sz="1800" dirty="0"/>
                        <a:t>7une femme s’approcha de lui, avec un flacon d’albâtre contenant un parfum de grand prix ; elle le versa sur la tête de Jésus pendant qu’il était à table.</a:t>
                      </a:r>
                    </a:p>
                    <a:p>
                      <a:r>
                        <a:rPr lang="fr-FR" sz="1800" dirty="0"/>
                        <a:t>8Voyant cela, les disciples s’indignèrent : « A quoi bon, disaient-ils, cette perte ?</a:t>
                      </a:r>
                    </a:p>
                    <a:p>
                      <a:r>
                        <a:rPr lang="fr-FR" sz="1800" dirty="0"/>
                        <a:t>9On aurait pu le vendre très cher et donner la somme à des pauvres. »</a:t>
                      </a:r>
                    </a:p>
                    <a:p>
                      <a:r>
                        <a:rPr lang="fr-FR" sz="1800" dirty="0"/>
                        <a:t>10S’en apercevant, Jésus leur dit : « Pourquoi tracasser cette femme ? C’est une bonne œuvre qu’elle vient d’accomplir envers moi.</a:t>
                      </a:r>
                    </a:p>
                    <a:p>
                      <a:r>
                        <a:rPr lang="fr-FR" sz="1800" dirty="0"/>
                        <a:t>11Des pauvres, en effet, vous en avez toujours avec vous ; mais moi, vous ne m’avez pas pour toujours.</a:t>
                      </a:r>
                    </a:p>
                    <a:p>
                      <a:r>
                        <a:rPr lang="fr-FR" sz="1800" dirty="0"/>
                        <a:t>12En répandant ce parfum sur mon corps, elle a préparé mon ensevelissement.</a:t>
                      </a:r>
                    </a:p>
                    <a:p>
                      <a:r>
                        <a:rPr lang="fr-FR" sz="1800" dirty="0"/>
                        <a:t>13En vérité, je vous le déclare : partout où sera proclamé cet Evangile dans le monde entier, on racontera aussi, en souvenir d’elle, ce qu’elle a fait. »</a:t>
                      </a:r>
                    </a:p>
                  </a:txBody>
                  <a:tcPr marT="45721" marB="45721"/>
                </a:tc>
                <a:tc>
                  <a:txBody>
                    <a:bodyPr/>
                    <a:lstStyle/>
                    <a:p>
                      <a:r>
                        <a:rPr lang="fr-FR" sz="1800" dirty="0"/>
                        <a:t>3Jésus était à Béthanie dans la maison de Simon le lépreux et, pendant qu’il était à table, une femme vint, avec un flacon d’albâtre contenant un parfum de nard, pur et très coûteux. Elle brisa le flacon d’albâtre et lui versa le parfum sur la tête.</a:t>
                      </a:r>
                    </a:p>
                    <a:p>
                      <a:r>
                        <a:rPr lang="fr-FR" sz="1800" dirty="0"/>
                        <a:t>4Quelques-uns se disaient entre eux avec indignation : « A quoi bon perdre ainsi ce parfum ?</a:t>
                      </a:r>
                    </a:p>
                    <a:p>
                      <a:r>
                        <a:rPr lang="fr-FR" sz="1800" dirty="0"/>
                        <a:t>5On aurait bien pu vendre ce parfum-là plus de trois cents pièces d’argent et les donner aux pauvres ! » Et ils s’irritaient contre elle.</a:t>
                      </a:r>
                    </a:p>
                    <a:p>
                      <a:r>
                        <a:rPr lang="fr-FR" sz="1800" dirty="0"/>
                        <a:t>6Mais Jésus dit : « Laissez-la, pourquoi la tracasser ? C’est une bonne œuvre qu’elle vient d’accomplir à mon égard.</a:t>
                      </a:r>
                    </a:p>
                    <a:p>
                      <a:r>
                        <a:rPr lang="fr-FR" sz="1800" dirty="0"/>
                        <a:t>7Des pauvres, en effet, vous en avez toujours avec vous, et quand vous voulez, vous pouvez leur faire du bien. Mais moi, vous ne m’avez pas pour toujours.</a:t>
                      </a:r>
                    </a:p>
                    <a:p>
                      <a:r>
                        <a:rPr lang="fr-FR" sz="1800" dirty="0"/>
                        <a:t>8Ce qu’elle pouvait faire, elle l’a fait : d’avance elle a parfumé mon corps pour l’ensevelissement.</a:t>
                      </a:r>
                    </a:p>
                    <a:p>
                      <a:r>
                        <a:rPr lang="fr-FR" sz="1800" dirty="0"/>
                        <a:t>9En vérité, je vous le déclare, partout où sera proclamé l’Evangile dans le monde entier, on racontera aussi, en souvenir d’elle, ce qu’elle a fait. »</a:t>
                      </a:r>
                    </a:p>
                  </a:txBody>
                  <a:tcPr marT="45721" marB="45721"/>
                </a:tc>
                <a:tc>
                  <a:txBody>
                    <a:bodyPr/>
                    <a:lstStyle/>
                    <a:p>
                      <a:r>
                        <a:rPr lang="fr-FR" sz="1800" dirty="0"/>
                        <a:t>36Un Pharisien l’invita à manger avec lui ; il entra dans la maison du Pharisien et se mit à table.</a:t>
                      </a:r>
                    </a:p>
                    <a:p>
                      <a:r>
                        <a:rPr lang="fr-FR" sz="1800" dirty="0"/>
                        <a:t>37Survint une femme de la ville qui était pécheresse ; elle avait appris qu’il était à table dans la maison du Pharisien. Apportant un flacon de parfum en albâtre</a:t>
                      </a:r>
                    </a:p>
                    <a:p>
                      <a:r>
                        <a:rPr lang="fr-FR" sz="1800" dirty="0"/>
                        <a:t>38et se plaçant par-derrière, tout en pleurs, aux pieds de Jésus, elle se mit à baigner ses pieds de larmes ; elle les essuyait avec ses cheveux, les couvrait de baisers et répandait sur eux du parfum.</a:t>
                      </a:r>
                    </a:p>
                  </a:txBody>
                  <a:tcPr marT="45721" marB="45721"/>
                </a:tc>
                <a:extLst>
                  <a:ext uri="{0D108BD9-81ED-4DB2-BD59-A6C34878D82A}">
                    <a16:rowId xmlns:a16="http://schemas.microsoft.com/office/drawing/2014/main" val="10001"/>
                  </a:ext>
                </a:extLst>
              </a:tr>
            </a:tbl>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3">
            <a:extLst>
              <a:ext uri="{FF2B5EF4-FFF2-40B4-BE49-F238E27FC236}">
                <a16:creationId xmlns:a16="http://schemas.microsoft.com/office/drawing/2014/main" id="{CF944D11-1ECD-40CC-8F49-7CEDFA7DF0A3}"/>
              </a:ext>
            </a:extLst>
          </p:cNvPr>
          <p:cNvGraphicFramePr>
            <a:graphicFrameLocks noGrp="1"/>
          </p:cNvGraphicFramePr>
          <p:nvPr>
            <p:extLst>
              <p:ext uri="{D42A27DB-BD31-4B8C-83A1-F6EECF244321}">
                <p14:modId xmlns:p14="http://schemas.microsoft.com/office/powerpoint/2010/main" val="2687293825"/>
              </p:ext>
            </p:extLst>
          </p:nvPr>
        </p:nvGraphicFramePr>
        <p:xfrm>
          <a:off x="0" y="188913"/>
          <a:ext cx="9144000" cy="6650037"/>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370858">
                <a:tc>
                  <a:txBody>
                    <a:bodyPr/>
                    <a:lstStyle/>
                    <a:p>
                      <a:pPr algn="ctr"/>
                      <a:r>
                        <a:rPr lang="fr-FR" sz="1400" dirty="0">
                          <a:solidFill>
                            <a:schemeClr val="tx1"/>
                          </a:solidFill>
                        </a:rPr>
                        <a:t>Mt 26,6-13</a:t>
                      </a: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fr-FR" sz="1400" dirty="0">
                          <a:solidFill>
                            <a:schemeClr val="tx1"/>
                          </a:solidFill>
                        </a:rPr>
                        <a:t>Mc 14,3-9</a:t>
                      </a: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fr-FR" sz="1400" dirty="0" err="1">
                          <a:solidFill>
                            <a:schemeClr val="tx1"/>
                          </a:solidFill>
                        </a:rPr>
                        <a:t>Lc</a:t>
                      </a:r>
                      <a:r>
                        <a:rPr lang="fr-FR" sz="1400" dirty="0">
                          <a:solidFill>
                            <a:schemeClr val="tx1"/>
                          </a:solidFill>
                        </a:rPr>
                        <a:t> 7, 36-38</a:t>
                      </a: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6279179">
                <a:tc>
                  <a:txBody>
                    <a:bodyPr/>
                    <a:lstStyle/>
                    <a:p>
                      <a:r>
                        <a:rPr lang="fr-FR" sz="1400" dirty="0"/>
                        <a:t> 6Comme Jésus se trouvait à Béthanie, dans la maison de Simon le lépreux,</a:t>
                      </a:r>
                    </a:p>
                    <a:p>
                      <a:r>
                        <a:rPr lang="fr-FR" sz="1400" dirty="0"/>
                        <a:t>7une femme s’approcha de lui, avec un flacon d’albâtre contenant un parfum de grand prix ; elle le versa sur la tête de Jésus pendant qu’il était à table.</a:t>
                      </a:r>
                    </a:p>
                    <a:p>
                      <a:r>
                        <a:rPr lang="fr-FR" sz="1400" dirty="0"/>
                        <a:t>8Voyant cela, </a:t>
                      </a:r>
                      <a:r>
                        <a:rPr lang="fr-FR" sz="1400" dirty="0">
                          <a:solidFill>
                            <a:srgbClr val="FF6600"/>
                          </a:solidFill>
                        </a:rPr>
                        <a:t>les disciples </a:t>
                      </a:r>
                      <a:r>
                        <a:rPr lang="fr-FR" sz="1400" dirty="0"/>
                        <a:t>s’indignèrent : « A quoi bon, disaient-ils, cette perte ?</a:t>
                      </a:r>
                    </a:p>
                    <a:p>
                      <a:r>
                        <a:rPr lang="fr-FR" sz="1400" dirty="0"/>
                        <a:t>9On aurait pu le vendre très cher et donner la somme à des pauvres. »</a:t>
                      </a:r>
                    </a:p>
                    <a:p>
                      <a:r>
                        <a:rPr lang="fr-FR" sz="1400" dirty="0"/>
                        <a:t>10S’en apercevant, Jésus leur dit : « Pourquoi tracasser cette femme ? C’est une bonne œuvre qu’elle vient d’accomplir envers moi.</a:t>
                      </a:r>
                    </a:p>
                    <a:p>
                      <a:r>
                        <a:rPr lang="fr-FR" sz="1400" dirty="0"/>
                        <a:t>11Des pauvres, en effet, vous en avez toujours avec vous ; mais moi, vous ne m’avez pas pour toujours.</a:t>
                      </a:r>
                    </a:p>
                    <a:p>
                      <a:r>
                        <a:rPr lang="fr-FR" sz="1400" dirty="0"/>
                        <a:t>12En répandant ce parfum sur mon corps, elle a préparé mon ensevelissement.</a:t>
                      </a:r>
                    </a:p>
                    <a:p>
                      <a:r>
                        <a:rPr lang="fr-FR" sz="1400" dirty="0"/>
                        <a:t>13En vérité, je vous le déclare : partout où sera proclamé cet Evangile dans le monde entier, on racontera aussi, en souvenir d’elle, ce qu’elle a fait. »</a:t>
                      </a: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400" dirty="0"/>
                        <a:t>3Jésus était à Béthanie dans la maison de Simon le lépreux </a:t>
                      </a:r>
                      <a:r>
                        <a:rPr lang="fr-FR" sz="1400" dirty="0">
                          <a:solidFill>
                            <a:schemeClr val="tx1"/>
                          </a:solidFill>
                        </a:rPr>
                        <a:t>et, pendant qu’il était à table, une femme </a:t>
                      </a:r>
                      <a:r>
                        <a:rPr lang="fr-FR" sz="1400" dirty="0"/>
                        <a:t>vint, avec un flacon d’albâtre contenant un parfum de </a:t>
                      </a:r>
                      <a:r>
                        <a:rPr lang="fr-FR" sz="1400" dirty="0">
                          <a:solidFill>
                            <a:schemeClr val="accent2"/>
                          </a:solidFill>
                        </a:rPr>
                        <a:t>nard, pur </a:t>
                      </a:r>
                      <a:r>
                        <a:rPr lang="fr-FR" sz="1400" dirty="0"/>
                        <a:t>et très coûteux. </a:t>
                      </a:r>
                      <a:r>
                        <a:rPr lang="fr-FR" sz="1400" dirty="0">
                          <a:solidFill>
                            <a:schemeClr val="accent2"/>
                          </a:solidFill>
                        </a:rPr>
                        <a:t>Elle brisa le flacon d’albâtre</a:t>
                      </a:r>
                      <a:r>
                        <a:rPr lang="fr-FR" sz="1400" dirty="0"/>
                        <a:t> et lui versa le parfum sur la tête.</a:t>
                      </a:r>
                    </a:p>
                    <a:p>
                      <a:r>
                        <a:rPr lang="fr-FR" sz="1400" dirty="0"/>
                        <a:t>4</a:t>
                      </a:r>
                      <a:r>
                        <a:rPr lang="fr-FR" sz="1400" dirty="0">
                          <a:solidFill>
                            <a:schemeClr val="accent2"/>
                          </a:solidFill>
                        </a:rPr>
                        <a:t>Quelques-uns</a:t>
                      </a:r>
                      <a:r>
                        <a:rPr lang="fr-FR" sz="1400" dirty="0"/>
                        <a:t> se disaient entre eux avec indignation : « A quoi bon perdre ainsi ce parfum ?</a:t>
                      </a:r>
                    </a:p>
                    <a:p>
                      <a:r>
                        <a:rPr lang="fr-FR" sz="1400" dirty="0"/>
                        <a:t>5On aurait bien pu vendre ce parfum-là </a:t>
                      </a:r>
                      <a:r>
                        <a:rPr lang="fr-FR" sz="1400" dirty="0">
                          <a:solidFill>
                            <a:schemeClr val="accent2"/>
                          </a:solidFill>
                        </a:rPr>
                        <a:t>plus de trois cents pièces d’argent </a:t>
                      </a:r>
                      <a:r>
                        <a:rPr lang="fr-FR" sz="1400" dirty="0"/>
                        <a:t>et les donner aux pauvres ! » </a:t>
                      </a:r>
                      <a:r>
                        <a:rPr lang="fr-FR" sz="1400" dirty="0">
                          <a:solidFill>
                            <a:schemeClr val="accent2"/>
                          </a:solidFill>
                        </a:rPr>
                        <a:t>Et ils s’irritaient contre elle.</a:t>
                      </a:r>
                    </a:p>
                    <a:p>
                      <a:r>
                        <a:rPr lang="fr-FR" sz="1400" dirty="0"/>
                        <a:t>6Mais Jésus dit : « Laissez-la, pourquoi la tracasser ? C’est une bonne œuvre qu’elle vient d’accomplir à mon égard.</a:t>
                      </a:r>
                    </a:p>
                    <a:p>
                      <a:r>
                        <a:rPr lang="fr-FR" sz="1400" dirty="0"/>
                        <a:t>7Des pauvres, en effet, vous en avez toujours avec vous, </a:t>
                      </a:r>
                      <a:r>
                        <a:rPr lang="fr-FR" sz="1400" dirty="0">
                          <a:solidFill>
                            <a:schemeClr val="accent2"/>
                          </a:solidFill>
                        </a:rPr>
                        <a:t>et quand vous voulez, vous pouvez leur faire du bien. Mais moi, vous ne m’avez pas pour toujours.</a:t>
                      </a:r>
                    </a:p>
                    <a:p>
                      <a:r>
                        <a:rPr lang="fr-FR" sz="1400" dirty="0">
                          <a:solidFill>
                            <a:schemeClr val="tx1"/>
                          </a:solidFill>
                        </a:rPr>
                        <a:t>8Ce qu’elle pouvait faire, elle l’a fait : d’avance elle a parfumé mon corps pour l’ensevelissement.</a:t>
                      </a:r>
                    </a:p>
                    <a:p>
                      <a:r>
                        <a:rPr lang="fr-FR" sz="1400" dirty="0"/>
                        <a:t>9En vérité, je vous le déclare, partout où sera proclamé l’Evangile dans le monde entier, on racontera aussi, en souvenir d’elle, ce qu’elle a fait. »</a:t>
                      </a: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400" dirty="0">
                          <a:solidFill>
                            <a:srgbClr val="FF0000"/>
                          </a:solidFill>
                        </a:rPr>
                        <a:t>36Un Pharisien l’invita à manger avec lui ; il entra dans la maison du Pharisien et se mit à table.</a:t>
                      </a:r>
                    </a:p>
                    <a:p>
                      <a:r>
                        <a:rPr lang="fr-FR" sz="1400" dirty="0">
                          <a:solidFill>
                            <a:srgbClr val="FF0000"/>
                          </a:solidFill>
                        </a:rPr>
                        <a:t>37Survint une femme de la ville qui était pécheresse </a:t>
                      </a:r>
                      <a:r>
                        <a:rPr lang="fr-FR" sz="1400" dirty="0"/>
                        <a:t>; elle avait appris qu’il était à table dans la maison du Pharisien. Apportant un flacon de parfum en albâtre</a:t>
                      </a:r>
                    </a:p>
                    <a:p>
                      <a:r>
                        <a:rPr lang="fr-FR" sz="1400" dirty="0">
                          <a:solidFill>
                            <a:srgbClr val="FF0000"/>
                          </a:solidFill>
                        </a:rPr>
                        <a:t>38et se plaçant par-derrière, tout en pleurs, aux pieds de Jésus, elle se mit à baigner ses pieds de larmes ; elle les essuyait avec ses cheveux, les couvrait de baisers et répandait sur eux du parfum.</a:t>
                      </a: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re 1">
            <a:extLst>
              <a:ext uri="{FF2B5EF4-FFF2-40B4-BE49-F238E27FC236}">
                <a16:creationId xmlns:a16="http://schemas.microsoft.com/office/drawing/2014/main" id="{4E075C79-84FB-4B90-A6E7-1F494517EF62}"/>
              </a:ext>
            </a:extLst>
          </p:cNvPr>
          <p:cNvSpPr>
            <a:spLocks noGrp="1" noChangeArrowheads="1"/>
          </p:cNvSpPr>
          <p:nvPr>
            <p:ph type="title"/>
          </p:nvPr>
        </p:nvSpPr>
        <p:spPr>
          <a:xfrm>
            <a:off x="685800" y="1557338"/>
            <a:ext cx="7772400" cy="1143000"/>
          </a:xfrm>
        </p:spPr>
        <p:txBody>
          <a:bodyPr/>
          <a:lstStyle/>
          <a:p>
            <a:r>
              <a:rPr lang="fr-FR" altLang="fr-FR"/>
              <a:t>Préparatifs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79C4EDB8-45A0-4EF7-965C-09B7896688D4}"/>
              </a:ext>
            </a:extLst>
          </p:cNvPr>
          <p:cNvGraphicFramePr>
            <a:graphicFrameLocks noGrp="1"/>
          </p:cNvGraphicFramePr>
          <p:nvPr>
            <p:extLst>
              <p:ext uri="{D42A27DB-BD31-4B8C-83A1-F6EECF244321}">
                <p14:modId xmlns:p14="http://schemas.microsoft.com/office/powerpoint/2010/main" val="257114673"/>
              </p:ext>
            </p:extLst>
          </p:nvPr>
        </p:nvGraphicFramePr>
        <p:xfrm>
          <a:off x="0" y="115888"/>
          <a:ext cx="9144000" cy="7245037"/>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158821">
                <a:tc>
                  <a:txBody>
                    <a:bodyPr/>
                    <a:lstStyle/>
                    <a:p>
                      <a:pPr algn="ctr"/>
                      <a:r>
                        <a:rPr lang="fr-FR" sz="1200" dirty="0">
                          <a:solidFill>
                            <a:schemeClr val="tx1"/>
                          </a:solidFill>
                        </a:rPr>
                        <a:t>Mt 26,1,5 et  14-18</a:t>
                      </a:r>
                    </a:p>
                  </a:txBody>
                  <a:tcPr marT="45721" marB="45721"/>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solidFill>
                            <a:schemeClr val="tx1"/>
                          </a:solidFill>
                        </a:rPr>
                        <a:t>Mc 14,1-2 et 10-16</a:t>
                      </a:r>
                    </a:p>
                  </a:txBody>
                  <a:tcPr marT="45721" marB="45721"/>
                </a:tc>
                <a:tc>
                  <a:txBody>
                    <a:bodyPr/>
                    <a:lstStyle/>
                    <a:p>
                      <a:pPr algn="ctr"/>
                      <a:r>
                        <a:rPr lang="fr-FR" sz="1200" dirty="0" err="1">
                          <a:solidFill>
                            <a:schemeClr val="tx1"/>
                          </a:solidFill>
                        </a:rPr>
                        <a:t>Lc</a:t>
                      </a:r>
                      <a:r>
                        <a:rPr lang="fr-FR" sz="1200" dirty="0">
                          <a:solidFill>
                            <a:schemeClr val="tx1"/>
                          </a:solidFill>
                        </a:rPr>
                        <a:t> 22,1-13</a:t>
                      </a:r>
                    </a:p>
                  </a:txBody>
                  <a:tcPr marT="45721" marB="45721"/>
                </a:tc>
                <a:extLst>
                  <a:ext uri="{0D108BD9-81ED-4DB2-BD59-A6C34878D82A}">
                    <a16:rowId xmlns:a16="http://schemas.microsoft.com/office/drawing/2014/main" val="10000"/>
                  </a:ext>
                </a:extLst>
              </a:tr>
              <a:tr h="6970715">
                <a:tc>
                  <a:txBody>
                    <a:bodyPr/>
                    <a:lstStyle/>
                    <a:p>
                      <a:r>
                        <a:rPr lang="fr-FR" sz="1200" b="1" dirty="0"/>
                        <a:t>Complot contre Jésus</a:t>
                      </a:r>
                    </a:p>
                    <a:p>
                      <a:r>
                        <a:rPr lang="fr-FR" sz="1200" dirty="0"/>
                        <a:t>1Or, quand Jésus eut achevé toutes ces instructions, il dit à ses disciples : « Vous le savez, dans deux jours, c’est la Pâque : 2le Fils de l’homme va être livré pour être crucifié. »</a:t>
                      </a:r>
                    </a:p>
                    <a:p>
                      <a:r>
                        <a:rPr lang="fr-FR" sz="1200" dirty="0"/>
                        <a:t>3Alors les grands prêtres et les anciens du peuple se réunirent dans le palais du Grand Prêtre, qui s’appelait Caïphe. 4Ils tombèrent d’accord pour arrêter Jésus par ruse et le tuer. 5Toutefois ils disaient : « Pas en pleine fête, pour éviter des troubles dans le peuple. »</a:t>
                      </a:r>
                    </a:p>
                    <a:p>
                      <a:endParaRPr lang="fr-FR" sz="1200" dirty="0"/>
                    </a:p>
                    <a:p>
                      <a:r>
                        <a:rPr lang="fr-FR" sz="1200" b="1" dirty="0"/>
                        <a:t>Trahison de Judas</a:t>
                      </a:r>
                    </a:p>
                    <a:p>
                      <a:r>
                        <a:rPr lang="fr-FR" sz="1200" dirty="0"/>
                        <a:t>14Alors l’un des Douze, qui s’appelait Judas Iscariote, se rendit chez les grands prêtres</a:t>
                      </a:r>
                    </a:p>
                    <a:p>
                      <a:r>
                        <a:rPr lang="fr-FR" sz="1200" dirty="0"/>
                        <a:t>15et leur dit : « Que voulez-vous me donner, et je vous le livrerai ? » Ceux-ci lui fixèrent trente pièces d’argent. 16Dès lors il cherchait une occasion favorable pour le livrer.</a:t>
                      </a:r>
                    </a:p>
                    <a:p>
                      <a:endParaRPr lang="fr-FR" sz="1200" dirty="0"/>
                    </a:p>
                    <a:p>
                      <a:r>
                        <a:rPr lang="fr-FR" sz="1200" b="1" dirty="0"/>
                        <a:t>Préparation du repas pascal</a:t>
                      </a:r>
                    </a:p>
                    <a:p>
                      <a:r>
                        <a:rPr lang="fr-FR" sz="1200" dirty="0"/>
                        <a:t>17Le premier jour des pains sans levain, les disciples vinrent dire à Jésus : « Où veux-tu que nous te préparions le repas de la Pâque ? »</a:t>
                      </a:r>
                    </a:p>
                    <a:p>
                      <a:r>
                        <a:rPr lang="fr-FR" sz="1200" dirty="0"/>
                        <a:t>18Il dit : « Allez à la ville chez un tel et dites-lui : “Le Maître dit : Mon temps est proche, c’est chez toi que je célèbre la Pâque avec mes disciples.” »</a:t>
                      </a:r>
                    </a:p>
                    <a:p>
                      <a:r>
                        <a:rPr lang="fr-FR" sz="1200" dirty="0"/>
                        <a:t>19Les disciples firent comme Jésus le leur avait prescrit et préparèrent la Pâque.</a:t>
                      </a:r>
                    </a:p>
                  </a:txBody>
                  <a:tcPr marT="45721" marB="45721"/>
                </a:tc>
                <a:tc>
                  <a:txBody>
                    <a:bodyPr/>
                    <a:lstStyle/>
                    <a:p>
                      <a:r>
                        <a:rPr lang="fr-FR" sz="1200" b="1" dirty="0"/>
                        <a:t>Complot contre Jésus</a:t>
                      </a:r>
                    </a:p>
                    <a:p>
                      <a:r>
                        <a:rPr lang="fr-FR" sz="1200" dirty="0"/>
                        <a:t>1La Pâque et la fête des pains sans levain devaient avoir lieu deux jours après. Les grands prêtres et les scribes cherchaient comment arrêter Jésus par ruse pour le tuer. 2Ils disaient en effet : « Pas en pleine fête, de peur qu’il n’y ait des troubles dans le peuple. »</a:t>
                      </a:r>
                    </a:p>
                    <a:p>
                      <a:endParaRPr lang="fr-FR" sz="1200" dirty="0"/>
                    </a:p>
                    <a:p>
                      <a:r>
                        <a:rPr lang="fr-FR" sz="1200" b="1" dirty="0"/>
                        <a:t>Trahison de Judas</a:t>
                      </a:r>
                    </a:p>
                    <a:p>
                      <a:r>
                        <a:rPr lang="fr-FR" sz="1200" dirty="0"/>
                        <a:t>10Judas </a:t>
                      </a:r>
                      <a:r>
                        <a:rPr lang="fr-FR" sz="1200" dirty="0" err="1"/>
                        <a:t>Iscarioth</a:t>
                      </a:r>
                      <a:r>
                        <a:rPr lang="fr-FR" sz="1200" dirty="0"/>
                        <a:t>, l’un des Douze, s’en alla chez les grands prêtres pour leur livrer Jésus. 11A cette nouvelle, ils se réjouirent et promirent de lui donner de l’argent. Et Judas cherchait comment il le livrerait au bon moment.</a:t>
                      </a:r>
                    </a:p>
                    <a:p>
                      <a:endParaRPr lang="fr-FR" sz="1200" dirty="0"/>
                    </a:p>
                    <a:p>
                      <a:r>
                        <a:rPr lang="fr-FR" sz="1200" b="1" dirty="0"/>
                        <a:t>Préparatifs du repas pascal</a:t>
                      </a:r>
                    </a:p>
                    <a:p>
                      <a:r>
                        <a:rPr lang="fr-FR" sz="1200" dirty="0"/>
                        <a:t>12Le premier jour des pains sans levain, où l’on immolait la Pâque, ses disciples lui disent : « Où veux-tu que nous allions faire les préparatifs pour que tu manges la Pâque ? » 13Et il envoie deux de ses disciples et leur dit : « Allez à la ville ; un homme viendra à votre rencontre, portant une cruche d’eau. Suivez-le 14et, là où il entrera, dites au propriétaire : “Le Maître dit : Où est ma salle, où je vais manger la Pâque avec mes disciples ?”</a:t>
                      </a:r>
                    </a:p>
                    <a:p>
                      <a:r>
                        <a:rPr lang="fr-FR" sz="1200" dirty="0"/>
                        <a:t>15Et lui vous montrera la pièce du haut, vaste, garnie, toute prête ; c’est là que vous ferez les préparatifs pour nous. » 16Les disciples partirent et allèrent à la ville. Ils trouvèrent tout comme il leur avait dit et ils préparèrent la Pâque.</a:t>
                      </a:r>
                    </a:p>
                  </a:txBody>
                  <a:tcPr marT="45721" marB="45721"/>
                </a:tc>
                <a:tc>
                  <a:txBody>
                    <a:bodyPr/>
                    <a:lstStyle/>
                    <a:p>
                      <a:r>
                        <a:rPr lang="fr-FR" sz="1200" b="1" dirty="0"/>
                        <a:t>Le complot contre Jésus</a:t>
                      </a:r>
                    </a:p>
                    <a:p>
                      <a:r>
                        <a:rPr lang="fr-FR" sz="1200" dirty="0"/>
                        <a:t>1La fête des pains sans levain, qu’on appelle Pâque, approchait. 2Les grands prêtres et les scribes cherchaient la manière de le supprimer car ils craignaient le peuple. 3Et Satan entra en Judas appelé Iscariote, qui était du nombre des Douze, 4et il alla s’entretenir avec les grands prêtres et les chefs des gardes sur la manière de le leur livrer.</a:t>
                      </a:r>
                    </a:p>
                    <a:p>
                      <a:r>
                        <a:rPr lang="fr-FR" sz="1200" dirty="0"/>
                        <a:t>5Eux se réjouirent et convinrent de lui donner de l’argent. 6Il accepta et se mit à chercher une occasion favorable pour le leur livrer à l’écart de la foule.</a:t>
                      </a:r>
                    </a:p>
                    <a:p>
                      <a:endParaRPr lang="fr-FR" sz="1200" dirty="0"/>
                    </a:p>
                    <a:p>
                      <a:r>
                        <a:rPr lang="fr-FR" sz="1200" b="1" dirty="0"/>
                        <a:t>Jésus fait préparer la Pâque</a:t>
                      </a:r>
                    </a:p>
                    <a:p>
                      <a:r>
                        <a:rPr lang="fr-FR" sz="1200" dirty="0"/>
                        <a:t>7Vint le jour des pains sans levain où il fallait immoler la Pâque. 8Jésus envoya Pierre et Jean en disant : « Allez nous préparer la Pâque, que nous la mangions. » 9Ils lui demandèrent : « Où veux-tu que nous la préparions ? » 10Il leur répondit : « A votre entrée dans la ville, voici que viendra à votre rencontre un homme portant une cruche d’eau. Suivez-le dans la maison où il entrera, 11et vous direz au propriétaire de cette maison : “Le Maître te fait dire : Où est la salle où je vais manger la Pâque avec mes disciples ?” 12Et cet homme vous montrera la pièce du haut, vaste et garnie ; c’est là que vous ferez les préparatifs. » 13Ils partirent, trouvèrent tout comme il leur avait dit, et ils préparèrent la Pâque.</a:t>
                      </a:r>
                    </a:p>
                  </a:txBody>
                  <a:tcPr marT="45721" marB="45721"/>
                </a:tc>
                <a:extLst>
                  <a:ext uri="{0D108BD9-81ED-4DB2-BD59-A6C34878D82A}">
                    <a16:rowId xmlns:a16="http://schemas.microsoft.com/office/drawing/2014/main" val="10001"/>
                  </a:ext>
                </a:extLst>
              </a:tr>
            </a:tbl>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4DA5030C-FAE9-4510-B55E-E1F1FAE393CE}"/>
              </a:ext>
            </a:extLst>
          </p:cNvPr>
          <p:cNvGraphicFramePr>
            <a:graphicFrameLocks noGrp="1"/>
          </p:cNvGraphicFramePr>
          <p:nvPr>
            <p:extLst>
              <p:ext uri="{D42A27DB-BD31-4B8C-83A1-F6EECF244321}">
                <p14:modId xmlns:p14="http://schemas.microsoft.com/office/powerpoint/2010/main" val="1897013260"/>
              </p:ext>
            </p:extLst>
          </p:nvPr>
        </p:nvGraphicFramePr>
        <p:xfrm>
          <a:off x="0" y="115888"/>
          <a:ext cx="9144000" cy="7193284"/>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150191">
                <a:tc>
                  <a:txBody>
                    <a:bodyPr/>
                    <a:lstStyle/>
                    <a:p>
                      <a:pPr algn="ctr"/>
                      <a:r>
                        <a:rPr lang="fr-FR" sz="2000" dirty="0">
                          <a:solidFill>
                            <a:schemeClr val="tx1"/>
                          </a:solidFill>
                        </a:rPr>
                        <a:t>Mt 26,1,5 et  14-18</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000" dirty="0">
                          <a:solidFill>
                            <a:schemeClr val="tx1"/>
                          </a:solidFill>
                        </a:rPr>
                        <a:t>Mc 14,1-2 et 10-16</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fr-FR" sz="2000" dirty="0" err="1">
                          <a:solidFill>
                            <a:schemeClr val="tx1"/>
                          </a:solidFill>
                        </a:rPr>
                        <a:t>Lc</a:t>
                      </a:r>
                      <a:r>
                        <a:rPr lang="fr-FR" sz="2000" dirty="0">
                          <a:solidFill>
                            <a:schemeClr val="tx1"/>
                          </a:solidFill>
                        </a:rPr>
                        <a:t> 22,1-13</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6591921">
                <a:tc>
                  <a:txBody>
                    <a:bodyPr/>
                    <a:lstStyle/>
                    <a:p>
                      <a:r>
                        <a:rPr lang="fr-FR" sz="2000" b="1" dirty="0"/>
                        <a:t>Complot contre Jésus</a:t>
                      </a:r>
                    </a:p>
                    <a:p>
                      <a:r>
                        <a:rPr lang="fr-FR" sz="2000" dirty="0">
                          <a:solidFill>
                            <a:srgbClr val="FF6600"/>
                          </a:solidFill>
                        </a:rPr>
                        <a:t>1Or, quand Jésus eut achevé toutes ces instructions, il dit à ses disciples </a:t>
                      </a:r>
                      <a:r>
                        <a:rPr lang="fr-FR" sz="2000" dirty="0"/>
                        <a:t>: « Vous le savez, dans deux jours, c’est la Pâque : </a:t>
                      </a:r>
                      <a:r>
                        <a:rPr lang="fr-FR" sz="2000" dirty="0">
                          <a:solidFill>
                            <a:srgbClr val="FF6600"/>
                          </a:solidFill>
                        </a:rPr>
                        <a:t>2le Fils de l’homme va être livré pour être crucifié. »</a:t>
                      </a:r>
                    </a:p>
                    <a:p>
                      <a:endParaRPr lang="fr-FR" sz="2000" dirty="0">
                        <a:solidFill>
                          <a:srgbClr val="FF6600"/>
                        </a:solidFill>
                      </a:endParaRPr>
                    </a:p>
                    <a:p>
                      <a:r>
                        <a:rPr lang="fr-FR" sz="2000" dirty="0"/>
                        <a:t>3Alors les grands prêtres et les anciens du peuple se réunirent dans le palais du Grand Prêtre, </a:t>
                      </a:r>
                      <a:r>
                        <a:rPr lang="fr-FR" sz="2000" dirty="0">
                          <a:solidFill>
                            <a:srgbClr val="FF6600"/>
                          </a:solidFill>
                        </a:rPr>
                        <a:t>qui s’appelait Caïphe</a:t>
                      </a:r>
                      <a:r>
                        <a:rPr lang="fr-FR" sz="2000" dirty="0"/>
                        <a:t>. 4Ils tombèrent d’accord pour arrêter Jésus par ruse et le tuer. 5Toutefois ils disaient : « Pas en pleine fête, pour éviter des troubles dans le peuple. »</a:t>
                      </a:r>
                    </a:p>
                    <a:p>
                      <a:endParaRPr lang="fr-FR" sz="2000" dirty="0"/>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2000" b="1" dirty="0"/>
                        <a:t>Complot contre Jésus</a:t>
                      </a:r>
                    </a:p>
                    <a:p>
                      <a:r>
                        <a:rPr lang="fr-FR" sz="2000" dirty="0"/>
                        <a:t>1La Pâque et la fête des pains sans levain devaient avoir lieu deux jours après. </a:t>
                      </a:r>
                    </a:p>
                    <a:p>
                      <a:endParaRPr lang="fr-FR" sz="2000" dirty="0"/>
                    </a:p>
                    <a:p>
                      <a:endParaRPr lang="fr-FR" sz="2000" dirty="0"/>
                    </a:p>
                    <a:p>
                      <a:endParaRPr lang="fr-FR" sz="2000" dirty="0"/>
                    </a:p>
                    <a:p>
                      <a:endParaRPr lang="fr-FR" sz="2000" dirty="0"/>
                    </a:p>
                    <a:p>
                      <a:endParaRPr lang="fr-FR" sz="2000" dirty="0"/>
                    </a:p>
                    <a:p>
                      <a:endParaRPr lang="fr-FR" sz="2000" dirty="0"/>
                    </a:p>
                    <a:p>
                      <a:r>
                        <a:rPr lang="fr-FR" sz="2000" dirty="0"/>
                        <a:t>Les grands prêtres et les scribes cherchaient comment arrêter Jésus par ruse pour le tuer. 2Ils disaient en effet : « Pas en pleine fête, de peur qu’il n’y ait des troubles dans le peuple. »</a:t>
                      </a:r>
                    </a:p>
                    <a:p>
                      <a:endParaRPr lang="fr-FR" sz="2000" dirty="0"/>
                    </a:p>
                    <a:p>
                      <a:endParaRPr lang="fr-FR" sz="2000" dirty="0"/>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2000" b="1" dirty="0"/>
                        <a:t>Le complot contre Jésus</a:t>
                      </a:r>
                    </a:p>
                    <a:p>
                      <a:r>
                        <a:rPr lang="fr-FR" sz="2000" dirty="0"/>
                        <a:t>1La fête des pains sans levain, qu’on appelle Pâque, approchait. </a:t>
                      </a:r>
                    </a:p>
                    <a:p>
                      <a:endParaRPr lang="fr-FR" sz="2000" dirty="0"/>
                    </a:p>
                    <a:p>
                      <a:endParaRPr lang="fr-FR" sz="2000" dirty="0"/>
                    </a:p>
                    <a:p>
                      <a:endParaRPr lang="fr-FR" sz="2000" dirty="0"/>
                    </a:p>
                    <a:p>
                      <a:endParaRPr lang="fr-FR" sz="2000" dirty="0"/>
                    </a:p>
                    <a:p>
                      <a:endParaRPr lang="fr-FR" sz="2000" dirty="0"/>
                    </a:p>
                    <a:p>
                      <a:endParaRPr lang="fr-FR" sz="2000" dirty="0"/>
                    </a:p>
                    <a:p>
                      <a:r>
                        <a:rPr lang="fr-FR" sz="2000" dirty="0"/>
                        <a:t>2Les grands prêtres et les scribes cherchaient la manière de le supprimer car ils craignaient le peuple</a:t>
                      </a:r>
                      <a:r>
                        <a:rPr lang="fr-FR" sz="2000" dirty="0">
                          <a:solidFill>
                            <a:srgbClr val="FF0000"/>
                          </a:solidFill>
                        </a:rPr>
                        <a:t>. </a:t>
                      </a:r>
                    </a:p>
                    <a:p>
                      <a:endParaRPr lang="fr-FR" sz="2000" dirty="0">
                        <a:solidFill>
                          <a:srgbClr val="FF0000"/>
                        </a:solidFill>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4DA5030C-FAE9-4510-B55E-E1F1FAE393CE}"/>
              </a:ext>
            </a:extLst>
          </p:cNvPr>
          <p:cNvGraphicFramePr>
            <a:graphicFrameLocks noGrp="1"/>
          </p:cNvGraphicFramePr>
          <p:nvPr>
            <p:extLst>
              <p:ext uri="{D42A27DB-BD31-4B8C-83A1-F6EECF244321}">
                <p14:modId xmlns:p14="http://schemas.microsoft.com/office/powerpoint/2010/main" val="2428708136"/>
              </p:ext>
            </p:extLst>
          </p:nvPr>
        </p:nvGraphicFramePr>
        <p:xfrm>
          <a:off x="0" y="116632"/>
          <a:ext cx="9144000" cy="6988163"/>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150191">
                <a:tc>
                  <a:txBody>
                    <a:bodyPr/>
                    <a:lstStyle/>
                    <a:p>
                      <a:pPr algn="ctr"/>
                      <a:r>
                        <a:rPr lang="fr-FR" sz="2000" dirty="0">
                          <a:solidFill>
                            <a:schemeClr val="tx1"/>
                          </a:solidFill>
                        </a:rPr>
                        <a:t>Mt 26,1,5 et  14-18</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000" dirty="0">
                          <a:solidFill>
                            <a:schemeClr val="tx1"/>
                          </a:solidFill>
                        </a:rPr>
                        <a:t>Mc 14,1-2 et 10-16</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fr-FR" sz="2000" dirty="0" err="1">
                          <a:solidFill>
                            <a:schemeClr val="tx1"/>
                          </a:solidFill>
                        </a:rPr>
                        <a:t>Lc</a:t>
                      </a:r>
                      <a:r>
                        <a:rPr lang="fr-FR" sz="2000" dirty="0">
                          <a:solidFill>
                            <a:schemeClr val="tx1"/>
                          </a:solidFill>
                        </a:rPr>
                        <a:t> 22,1-13</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6591921">
                <a:tc>
                  <a:txBody>
                    <a:bodyPr/>
                    <a:lstStyle/>
                    <a:p>
                      <a:r>
                        <a:rPr lang="fr-FR" sz="2000" b="1" dirty="0"/>
                        <a:t>Trahison de Judas</a:t>
                      </a:r>
                    </a:p>
                    <a:p>
                      <a:r>
                        <a:rPr lang="fr-FR" sz="2000" dirty="0"/>
                        <a:t>14Alors l’un des Douze, qui s’appelait Judas Iscariote, se rendit chez les grands prêtres</a:t>
                      </a:r>
                    </a:p>
                    <a:p>
                      <a:r>
                        <a:rPr lang="fr-FR" sz="2000" dirty="0">
                          <a:solidFill>
                            <a:srgbClr val="FF6600"/>
                          </a:solidFill>
                        </a:rPr>
                        <a:t>15et leur dit : « Que voulez-vous me donner, et je vous le livrerai ? » Ceux-ci lui fixèrent trente pièces d’argent. 16Dès lors il cherchait une occasion favorable pour le livrer.</a:t>
                      </a:r>
                    </a:p>
                    <a:p>
                      <a:endParaRPr lang="fr-FR" sz="2000" dirty="0"/>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2000" b="1" dirty="0"/>
                        <a:t>Trahison de Judas</a:t>
                      </a:r>
                    </a:p>
                    <a:p>
                      <a:r>
                        <a:rPr lang="fr-FR" sz="2000" dirty="0"/>
                        <a:t>10Judas </a:t>
                      </a:r>
                      <a:r>
                        <a:rPr lang="fr-FR" sz="2000" dirty="0" err="1"/>
                        <a:t>Iscarioth</a:t>
                      </a:r>
                      <a:r>
                        <a:rPr lang="fr-FR" sz="2000" dirty="0"/>
                        <a:t>, l’un des Douze, s’en alla chez les grands prêtres pour leur livrer Jésus. </a:t>
                      </a:r>
                    </a:p>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a:p>
                      <a:r>
                        <a:rPr lang="fr-FR" sz="2000" dirty="0"/>
                        <a:t>11A cette nouvelle, ils se réjouirent et promirent de lui donner de l’argent. Et Judas cherchait comment il le livrerait au bon moment.</a:t>
                      </a:r>
                    </a:p>
                    <a:p>
                      <a:endParaRPr lang="fr-FR" sz="2000" dirty="0"/>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b="1" dirty="0"/>
                        <a:t>Trahison de Judas</a:t>
                      </a:r>
                    </a:p>
                    <a:p>
                      <a:r>
                        <a:rPr lang="fr-FR" sz="2000" dirty="0">
                          <a:solidFill>
                            <a:srgbClr val="FF0000"/>
                          </a:solidFill>
                        </a:rPr>
                        <a:t>3Et Satan entra en Judas appelé Iscariote, qui était du nombre des Douze,</a:t>
                      </a:r>
                      <a:r>
                        <a:rPr lang="fr-FR" sz="2000" dirty="0"/>
                        <a:t> 4et il alla s’entretenir avec les grands prêtres </a:t>
                      </a:r>
                      <a:r>
                        <a:rPr lang="fr-FR" sz="2000" dirty="0">
                          <a:solidFill>
                            <a:srgbClr val="FF0000"/>
                          </a:solidFill>
                        </a:rPr>
                        <a:t>et les chefs des gardes</a:t>
                      </a:r>
                      <a:r>
                        <a:rPr lang="fr-FR" sz="2000" dirty="0"/>
                        <a:t> sur la manière de le leur livrer.</a:t>
                      </a:r>
                    </a:p>
                    <a:p>
                      <a:endParaRPr lang="fr-FR" sz="2000" dirty="0"/>
                    </a:p>
                    <a:p>
                      <a:endParaRPr lang="fr-FR" sz="2000" dirty="0"/>
                    </a:p>
                    <a:p>
                      <a:endParaRPr lang="fr-FR" sz="2000" dirty="0"/>
                    </a:p>
                    <a:p>
                      <a:endParaRPr lang="fr-FR" sz="2000" dirty="0"/>
                    </a:p>
                    <a:p>
                      <a:endParaRPr lang="fr-FR" sz="2000" dirty="0"/>
                    </a:p>
                    <a:p>
                      <a:r>
                        <a:rPr lang="fr-FR" sz="2000" dirty="0"/>
                        <a:t>5Eux se réjouirent et convinrent de lui donner de l’argent. 6Il accepta et se mit à chercher une occasion favorable pour le leur livrer </a:t>
                      </a:r>
                      <a:r>
                        <a:rPr lang="fr-FR" sz="2000" dirty="0">
                          <a:solidFill>
                            <a:schemeClr val="accent2"/>
                          </a:solidFill>
                        </a:rPr>
                        <a:t>à l’écart de la foule.</a:t>
                      </a:r>
                    </a:p>
                    <a:p>
                      <a:endParaRPr lang="fr-FR" sz="2000" dirty="0"/>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177905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02824169-467F-46C6-8B90-12682034B97D}"/>
              </a:ext>
            </a:extLst>
          </p:cNvPr>
          <p:cNvGraphicFramePr>
            <a:graphicFrameLocks noGrp="1"/>
          </p:cNvGraphicFramePr>
          <p:nvPr/>
        </p:nvGraphicFramePr>
        <p:xfrm>
          <a:off x="19050" y="534988"/>
          <a:ext cx="9124950" cy="6320229"/>
        </p:xfrm>
        <a:graphic>
          <a:graphicData uri="http://schemas.openxmlformats.org/drawingml/2006/table">
            <a:tbl>
              <a:tblPr firstRow="1" bandRow="1">
                <a:tableStyleId>{5C22544A-7EE6-4342-B048-85BDC9FD1C3A}</a:tableStyleId>
              </a:tblPr>
              <a:tblGrid>
                <a:gridCol w="2699792">
                  <a:extLst>
                    <a:ext uri="{9D8B030D-6E8A-4147-A177-3AD203B41FA5}">
                      <a16:colId xmlns:a16="http://schemas.microsoft.com/office/drawing/2014/main" val="20000"/>
                    </a:ext>
                  </a:extLst>
                </a:gridCol>
                <a:gridCol w="2573238">
                  <a:extLst>
                    <a:ext uri="{9D8B030D-6E8A-4147-A177-3AD203B41FA5}">
                      <a16:colId xmlns:a16="http://schemas.microsoft.com/office/drawing/2014/main" val="20001"/>
                    </a:ext>
                  </a:extLst>
                </a:gridCol>
                <a:gridCol w="3851920">
                  <a:extLst>
                    <a:ext uri="{9D8B030D-6E8A-4147-A177-3AD203B41FA5}">
                      <a16:colId xmlns:a16="http://schemas.microsoft.com/office/drawing/2014/main" val="20002"/>
                    </a:ext>
                  </a:extLst>
                </a:gridCol>
              </a:tblGrid>
              <a:tr h="5791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b="1" dirty="0">
                          <a:solidFill>
                            <a:schemeClr val="tx1"/>
                          </a:solidFill>
                        </a:rPr>
                        <a:t>Matthieu</a:t>
                      </a:r>
                    </a:p>
                  </a:txBody>
                  <a:tcPr marL="91445" marR="91445" marT="45731" marB="45731">
                    <a:lnB w="12700" cap="flat" cmpd="sng" algn="ctr">
                      <a:solidFill>
                        <a:schemeClr val="tx1"/>
                      </a:solidFill>
                      <a:prstDash val="solid"/>
                      <a:round/>
                      <a:headEnd type="none" w="med" len="med"/>
                      <a:tailEnd type="none" w="med" len="med"/>
                    </a:lnB>
                  </a:tcPr>
                </a:tc>
                <a:tc>
                  <a:txBody>
                    <a:bodyPr/>
                    <a:lstStyle/>
                    <a:p>
                      <a:pPr algn="ctr"/>
                      <a:r>
                        <a:rPr lang="fr-FR" sz="1600" b="1" dirty="0">
                          <a:solidFill>
                            <a:schemeClr val="tx1"/>
                          </a:solidFill>
                        </a:rPr>
                        <a:t>Marc</a:t>
                      </a:r>
                    </a:p>
                  </a:txBody>
                  <a:tcPr marL="91445" marR="91445" marT="45731" marB="45731">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b="1" dirty="0">
                          <a:solidFill>
                            <a:schemeClr val="tx1"/>
                          </a:solidFill>
                        </a:rPr>
                        <a:t>Luc</a:t>
                      </a:r>
                    </a:p>
                    <a:p>
                      <a:pPr algn="ctr"/>
                      <a:endParaRPr lang="fr-FR" sz="1600" b="1" dirty="0">
                        <a:solidFill>
                          <a:schemeClr val="tx1"/>
                        </a:solidFill>
                      </a:endParaRPr>
                    </a:p>
                  </a:txBody>
                  <a:tcPr marL="91445" marR="91445" marT="45731" marB="45731">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85298">
                <a:tc>
                  <a:txBody>
                    <a:bodyPr/>
                    <a:lstStyle/>
                    <a:p>
                      <a:endParaRPr lang="fr-FR" sz="1200" b="1" dirty="0"/>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1200" b="1" dirty="0"/>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b="1" dirty="0">
                          <a:solidFill>
                            <a:schemeClr val="accent2"/>
                          </a:solidFill>
                        </a:rPr>
                        <a:t>annonce de la naissance de Jean-Baptiste 1,5-25</a:t>
                      </a: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88065">
                <a:tc>
                  <a:txBody>
                    <a:bodyPr/>
                    <a:lstStyle/>
                    <a:p>
                      <a:endParaRPr lang="fr-FR" sz="1200" b="1" dirty="0"/>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1200" b="1" dirty="0"/>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b="1" dirty="0">
                          <a:solidFill>
                            <a:schemeClr val="accent2"/>
                          </a:solidFill>
                        </a:rPr>
                        <a:t>annonce de la naissance de Jésus 1,26-38 « Annonciation »</a:t>
                      </a: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74361">
                <a:tc>
                  <a:txBody>
                    <a:bodyPr/>
                    <a:lstStyle/>
                    <a:p>
                      <a:endParaRPr lang="fr-FR" sz="1200" b="1" dirty="0"/>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1200" b="1" dirty="0"/>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b="1" dirty="0">
                          <a:solidFill>
                            <a:schemeClr val="accent2"/>
                          </a:solidFill>
                        </a:rPr>
                        <a:t>visite de Marie à Élisabeth 1,39-56 « Visitation »</a:t>
                      </a: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74361">
                <a:tc>
                  <a:txBody>
                    <a:bodyPr/>
                    <a:lstStyle/>
                    <a:p>
                      <a:endParaRPr lang="fr-FR" sz="1200" b="1" dirty="0"/>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1200" b="1" dirty="0"/>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b="1" dirty="0">
                          <a:solidFill>
                            <a:schemeClr val="accent2"/>
                          </a:solidFill>
                        </a:rPr>
                        <a:t>naissance de Jean-Baptiste 1,57-58</a:t>
                      </a: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74361">
                <a:tc>
                  <a:txBody>
                    <a:bodyPr/>
                    <a:lstStyle/>
                    <a:p>
                      <a:endParaRPr lang="fr-FR" sz="1200" b="1" dirty="0"/>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1200" b="1" dirty="0"/>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b="1" dirty="0">
                          <a:solidFill>
                            <a:schemeClr val="accent2"/>
                          </a:solidFill>
                        </a:rPr>
                        <a:t>circoncision de Jean-Baptiste 1,59-66</a:t>
                      </a: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274361">
                <a:tc>
                  <a:txBody>
                    <a:bodyPr/>
                    <a:lstStyle/>
                    <a:p>
                      <a:endParaRPr lang="fr-FR" sz="1200" b="1" dirty="0"/>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1200" b="1" dirty="0"/>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b="1" dirty="0">
                          <a:solidFill>
                            <a:schemeClr val="accent2"/>
                          </a:solidFill>
                        </a:rPr>
                        <a:t>action de grâce de Zacharie 1,67-79« Benedictus »</a:t>
                      </a: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274361">
                <a:tc>
                  <a:txBody>
                    <a:bodyPr/>
                    <a:lstStyle/>
                    <a:p>
                      <a:r>
                        <a:rPr lang="fr-FR" sz="1200" b="1" dirty="0">
                          <a:solidFill>
                            <a:schemeClr val="tx1"/>
                          </a:solidFill>
                          <a:highlight>
                            <a:srgbClr val="FFFF00"/>
                          </a:highlight>
                        </a:rPr>
                        <a:t>Généalogie de Jésus 1,1-17</a:t>
                      </a: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1200" b="1" dirty="0">
                        <a:solidFill>
                          <a:schemeClr val="accent2"/>
                        </a:solidFill>
                      </a:endParaRP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b="1" dirty="0">
                          <a:solidFill>
                            <a:schemeClr val="accent2"/>
                          </a:solidFill>
                        </a:rPr>
                        <a:t>vie cachée dans le désert 1,80</a:t>
                      </a: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457251">
                <a:tc>
                  <a:txBody>
                    <a:bodyPr/>
                    <a:lstStyle/>
                    <a:p>
                      <a:r>
                        <a:rPr lang="fr-FR" sz="1200" b="1" dirty="0">
                          <a:highlight>
                            <a:srgbClr val="FFFF00"/>
                          </a:highlight>
                        </a:rPr>
                        <a:t>Conception et naissance de Jésus 1,18-25</a:t>
                      </a: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1200" b="1" dirty="0"/>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b="1" dirty="0">
                          <a:highlight>
                            <a:srgbClr val="FFFF00"/>
                          </a:highlight>
                        </a:rPr>
                        <a:t>naissance de Jésus 2,1-20</a:t>
                      </a: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281993">
                <a:tc>
                  <a:txBody>
                    <a:bodyPr/>
                    <a:lstStyle/>
                    <a:p>
                      <a:r>
                        <a:rPr lang="fr-FR" sz="1200" b="1" dirty="0">
                          <a:solidFill>
                            <a:srgbClr val="FF0000"/>
                          </a:solidFill>
                        </a:rPr>
                        <a:t>Visite des mages 2,1-12</a:t>
                      </a: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1200" b="1" dirty="0">
                        <a:solidFill>
                          <a:srgbClr val="FF0000"/>
                        </a:solidFill>
                      </a:endParaRP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b="1" dirty="0">
                          <a:solidFill>
                            <a:schemeClr val="accent2"/>
                          </a:solidFill>
                        </a:rPr>
                        <a:t>circoncision de Jésus 2,21</a:t>
                      </a: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274361">
                <a:tc>
                  <a:txBody>
                    <a:bodyPr/>
                    <a:lstStyle/>
                    <a:p>
                      <a:r>
                        <a:rPr lang="fr-FR" sz="1200" b="1" dirty="0">
                          <a:solidFill>
                            <a:srgbClr val="FF0000"/>
                          </a:solidFill>
                        </a:rPr>
                        <a:t>Fuite en Egypte 2,13-15</a:t>
                      </a: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1200" b="1" dirty="0">
                        <a:solidFill>
                          <a:srgbClr val="FF0000"/>
                        </a:solidFill>
                      </a:endParaRP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b="1" dirty="0">
                          <a:solidFill>
                            <a:schemeClr val="accent2"/>
                          </a:solidFill>
                        </a:rPr>
                        <a:t>présentation au Temple 2,22-38</a:t>
                      </a: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279176">
                <a:tc>
                  <a:txBody>
                    <a:bodyPr/>
                    <a:lstStyle/>
                    <a:p>
                      <a:r>
                        <a:rPr lang="fr-FR" sz="1200" b="1" dirty="0">
                          <a:solidFill>
                            <a:srgbClr val="FF0000"/>
                          </a:solidFill>
                        </a:rPr>
                        <a:t>Le massacre des enfants 2,16-18</a:t>
                      </a: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1200" b="1" dirty="0">
                        <a:solidFill>
                          <a:srgbClr val="FF0000"/>
                        </a:solidFill>
                      </a:endParaRP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b="1" dirty="0">
                          <a:solidFill>
                            <a:schemeClr val="accent2"/>
                          </a:solidFill>
                        </a:rPr>
                        <a:t>vie cachée à Nazareth 2,39-40</a:t>
                      </a: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1"/>
                  </a:ext>
                </a:extLst>
              </a:tr>
              <a:tr h="457251">
                <a:tc>
                  <a:txBody>
                    <a:bodyPr/>
                    <a:lstStyle/>
                    <a:p>
                      <a:r>
                        <a:rPr lang="fr-FR" sz="1200" b="1" dirty="0">
                          <a:solidFill>
                            <a:srgbClr val="FF0000"/>
                          </a:solidFill>
                        </a:rPr>
                        <a:t>Le retour d'Egypte et l'installation à Nazareth 2,19-23</a:t>
                      </a: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1200" b="1" dirty="0">
                        <a:solidFill>
                          <a:srgbClr val="FF0000"/>
                        </a:solidFill>
                      </a:endParaRP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b="1" dirty="0">
                          <a:solidFill>
                            <a:schemeClr val="accent2"/>
                          </a:solidFill>
                        </a:rPr>
                        <a:t>Jésus perdu et retrouvé 2,41-50</a:t>
                      </a: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2"/>
                  </a:ext>
                </a:extLst>
              </a:tr>
              <a:tr h="275816">
                <a:tc>
                  <a:txBody>
                    <a:bodyPr/>
                    <a:lstStyle/>
                    <a:p>
                      <a:endParaRPr lang="fr-FR" sz="1200" b="1" dirty="0">
                        <a:solidFill>
                          <a:srgbClr val="FF0000"/>
                        </a:solidFill>
                      </a:endParaRP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1200" b="1" dirty="0">
                        <a:solidFill>
                          <a:srgbClr val="FF0000"/>
                        </a:solidFill>
                      </a:endParaRP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dirty="0">
                          <a:solidFill>
                            <a:schemeClr val="accent2"/>
                          </a:solidFill>
                        </a:rPr>
                        <a:t>vie cachée à Nazareth 2,51-52</a:t>
                      </a: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3"/>
                  </a:ext>
                </a:extLst>
              </a:tr>
              <a:tr h="278843">
                <a:tc>
                  <a:txBody>
                    <a:bodyPr/>
                    <a:lstStyle/>
                    <a:p>
                      <a:endParaRPr lang="fr-FR" sz="1200" b="1" dirty="0"/>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1200" b="1" dirty="0"/>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1200" b="1" dirty="0"/>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4"/>
                  </a:ext>
                </a:extLst>
              </a:tr>
              <a:tr h="288065">
                <a:tc>
                  <a:txBody>
                    <a:bodyPr/>
                    <a:lstStyle/>
                    <a:p>
                      <a:r>
                        <a:rPr lang="fr-FR" sz="1200" b="1" dirty="0">
                          <a:highlight>
                            <a:srgbClr val="00FF00"/>
                          </a:highlight>
                        </a:rPr>
                        <a:t>Le ministère de Jean-Baptiste 3,1-12</a:t>
                      </a: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b="1" dirty="0">
                          <a:highlight>
                            <a:srgbClr val="00FF00"/>
                          </a:highlight>
                        </a:rPr>
                        <a:t>mission de Jean-Baptiste 1,1-8</a:t>
                      </a: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b="1" dirty="0">
                          <a:highlight>
                            <a:srgbClr val="00FF00"/>
                          </a:highlight>
                        </a:rPr>
                        <a:t>mission et emprisonnement de Jean-Baptiste 3,1-20</a:t>
                      </a: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5"/>
                  </a:ext>
                </a:extLst>
              </a:tr>
              <a:tr h="281993">
                <a:tc>
                  <a:txBody>
                    <a:bodyPr/>
                    <a:lstStyle/>
                    <a:p>
                      <a:r>
                        <a:rPr lang="fr-FR" sz="1200" b="1" dirty="0">
                          <a:highlight>
                            <a:srgbClr val="00FF00"/>
                          </a:highlight>
                        </a:rPr>
                        <a:t>Le baptême de Jésus 3,13-17</a:t>
                      </a: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b="1" dirty="0">
                          <a:highlight>
                            <a:srgbClr val="00FF00"/>
                          </a:highlight>
                        </a:rPr>
                        <a:t>baptême de Jésus à 1,9-11</a:t>
                      </a: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b="1" dirty="0">
                          <a:highlight>
                            <a:srgbClr val="00FF00"/>
                          </a:highlight>
                        </a:rPr>
                        <a:t>baptême de Jésus 3,21-22</a:t>
                      </a: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6"/>
                  </a:ext>
                </a:extLst>
              </a:tr>
              <a:tr h="281993">
                <a:tc>
                  <a:txBody>
                    <a:bodyPr/>
                    <a:lstStyle/>
                    <a:p>
                      <a:endParaRPr lang="fr-FR" sz="1200" b="1" dirty="0"/>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1200" b="1" dirty="0"/>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dirty="0">
                          <a:solidFill>
                            <a:schemeClr val="tx1"/>
                          </a:solidFill>
                          <a:highlight>
                            <a:srgbClr val="FFFF00"/>
                          </a:highlight>
                        </a:rPr>
                        <a:t>généalogie de Jésus 3,23-38</a:t>
                      </a: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7"/>
                  </a:ext>
                </a:extLst>
              </a:tr>
              <a:tr h="469982">
                <a:tc>
                  <a:txBody>
                    <a:bodyPr/>
                    <a:lstStyle/>
                    <a:p>
                      <a:r>
                        <a:rPr lang="fr-FR" sz="1200" b="1" dirty="0">
                          <a:highlight>
                            <a:srgbClr val="00FF00"/>
                          </a:highlight>
                        </a:rPr>
                        <a:t>La tentation au désert 4,1-11</a:t>
                      </a: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b="1" dirty="0">
                          <a:highlight>
                            <a:srgbClr val="00FF00"/>
                          </a:highlight>
                        </a:rPr>
                        <a:t>tentation de Jésus au désert 1,12-13</a:t>
                      </a: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b="1" dirty="0">
                          <a:highlight>
                            <a:srgbClr val="00FF00"/>
                          </a:highlight>
                        </a:rPr>
                        <a:t>tentation de Jésus au désert 4,1-13</a:t>
                      </a:r>
                    </a:p>
                  </a:txBody>
                  <a:tcPr marL="91445" marR="91445"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8"/>
                  </a:ext>
                </a:extLst>
              </a:tr>
            </a:tbl>
          </a:graphicData>
        </a:graphic>
      </p:graphicFrame>
      <p:sp>
        <p:nvSpPr>
          <p:cNvPr id="7171" name="ZoneTexte 3">
            <a:extLst>
              <a:ext uri="{FF2B5EF4-FFF2-40B4-BE49-F238E27FC236}">
                <a16:creationId xmlns:a16="http://schemas.microsoft.com/office/drawing/2014/main" id="{FF121AF5-A30D-4B3F-A8B6-D1D99B1D0191}"/>
              </a:ext>
            </a:extLst>
          </p:cNvPr>
          <p:cNvSpPr txBox="1">
            <a:spLocks noChangeArrowheads="1"/>
          </p:cNvSpPr>
          <p:nvPr/>
        </p:nvSpPr>
        <p:spPr bwMode="auto">
          <a:xfrm>
            <a:off x="900113" y="-25400"/>
            <a:ext cx="67675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FontTx/>
              <a:buNone/>
            </a:pPr>
            <a:r>
              <a:rPr lang="fr-FR" altLang="fr-FR" sz="2400" b="1"/>
              <a:t>Plan récit de l’enfance et préparation au ministère</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4DA5030C-FAE9-4510-B55E-E1F1FAE393CE}"/>
              </a:ext>
            </a:extLst>
          </p:cNvPr>
          <p:cNvGraphicFramePr>
            <a:graphicFrameLocks noGrp="1"/>
          </p:cNvGraphicFramePr>
          <p:nvPr>
            <p:extLst>
              <p:ext uri="{D42A27DB-BD31-4B8C-83A1-F6EECF244321}">
                <p14:modId xmlns:p14="http://schemas.microsoft.com/office/powerpoint/2010/main" val="3082432360"/>
              </p:ext>
            </p:extLst>
          </p:nvPr>
        </p:nvGraphicFramePr>
        <p:xfrm>
          <a:off x="0" y="115888"/>
          <a:ext cx="9144000" cy="7254244"/>
        </p:xfrm>
        <a:graphic>
          <a:graphicData uri="http://schemas.openxmlformats.org/drawingml/2006/table">
            <a:tbl>
              <a:tblPr firstRow="1" bandRow="1">
                <a:tableStyleId>{5C22544A-7EE6-4342-B048-85BDC9FD1C3A}</a:tableStyleId>
              </a:tblPr>
              <a:tblGrid>
                <a:gridCol w="2555776">
                  <a:extLst>
                    <a:ext uri="{9D8B030D-6E8A-4147-A177-3AD203B41FA5}">
                      <a16:colId xmlns:a16="http://schemas.microsoft.com/office/drawing/2014/main" val="20000"/>
                    </a:ext>
                  </a:extLst>
                </a:gridCol>
                <a:gridCol w="3024336">
                  <a:extLst>
                    <a:ext uri="{9D8B030D-6E8A-4147-A177-3AD203B41FA5}">
                      <a16:colId xmlns:a16="http://schemas.microsoft.com/office/drawing/2014/main" val="20001"/>
                    </a:ext>
                  </a:extLst>
                </a:gridCol>
                <a:gridCol w="3563888">
                  <a:extLst>
                    <a:ext uri="{9D8B030D-6E8A-4147-A177-3AD203B41FA5}">
                      <a16:colId xmlns:a16="http://schemas.microsoft.com/office/drawing/2014/main" val="20002"/>
                    </a:ext>
                  </a:extLst>
                </a:gridCol>
              </a:tblGrid>
              <a:tr h="150191">
                <a:tc>
                  <a:txBody>
                    <a:bodyPr/>
                    <a:lstStyle/>
                    <a:p>
                      <a:pPr algn="ctr"/>
                      <a:r>
                        <a:rPr lang="fr-FR" sz="1600" dirty="0">
                          <a:solidFill>
                            <a:schemeClr val="tx1"/>
                          </a:solidFill>
                        </a:rPr>
                        <a:t>Mt 26,1,5 et  14-18</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solidFill>
                            <a:schemeClr val="tx1"/>
                          </a:solidFill>
                        </a:rPr>
                        <a:t>Mc 14,1-2 et 10-16</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fr-FR" sz="1600" dirty="0" err="1">
                          <a:solidFill>
                            <a:schemeClr val="tx1"/>
                          </a:solidFill>
                        </a:rPr>
                        <a:t>Lc</a:t>
                      </a:r>
                      <a:r>
                        <a:rPr lang="fr-FR" sz="1600" dirty="0">
                          <a:solidFill>
                            <a:schemeClr val="tx1"/>
                          </a:solidFill>
                        </a:rPr>
                        <a:t> 22,1-13</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6591921">
                <a:tc>
                  <a:txBody>
                    <a:bodyPr/>
                    <a:lstStyle/>
                    <a:p>
                      <a:r>
                        <a:rPr lang="fr-FR" sz="1600" b="1" dirty="0"/>
                        <a:t>Préparation du repas pascal</a:t>
                      </a:r>
                    </a:p>
                    <a:p>
                      <a:r>
                        <a:rPr lang="fr-FR" sz="1600" dirty="0"/>
                        <a:t>17Le premier jour des pains sans levain, les disciples vinrent dire à Jésus :</a:t>
                      </a:r>
                    </a:p>
                    <a:p>
                      <a:r>
                        <a:rPr lang="fr-FR" sz="1600" dirty="0"/>
                        <a:t> </a:t>
                      </a:r>
                    </a:p>
                    <a:p>
                      <a:endParaRPr lang="fr-FR" sz="1600" dirty="0"/>
                    </a:p>
                    <a:p>
                      <a:r>
                        <a:rPr lang="fr-FR" sz="1600" dirty="0"/>
                        <a:t>« Où veux-tu que nous te préparions le repas de la Pâque ? »</a:t>
                      </a:r>
                    </a:p>
                    <a:p>
                      <a:r>
                        <a:rPr lang="fr-FR" sz="1600" dirty="0"/>
                        <a:t>18Il dit : « </a:t>
                      </a:r>
                      <a:r>
                        <a:rPr lang="fr-FR" sz="1600" dirty="0">
                          <a:solidFill>
                            <a:srgbClr val="FF6600"/>
                          </a:solidFill>
                        </a:rPr>
                        <a:t>Allez à la ville chez un tel et dites-lui </a:t>
                      </a:r>
                      <a:r>
                        <a:rPr lang="fr-FR" sz="1600" dirty="0"/>
                        <a:t>: </a:t>
                      </a:r>
                    </a:p>
                    <a:p>
                      <a:endParaRPr lang="fr-FR" sz="1600" dirty="0"/>
                    </a:p>
                    <a:p>
                      <a:endParaRPr lang="fr-FR" sz="1600" dirty="0"/>
                    </a:p>
                    <a:p>
                      <a:endParaRPr lang="fr-FR" sz="1600" dirty="0"/>
                    </a:p>
                    <a:p>
                      <a:endParaRPr lang="fr-FR" sz="1600" dirty="0"/>
                    </a:p>
                    <a:p>
                      <a:r>
                        <a:rPr lang="fr-FR" sz="1600" dirty="0"/>
                        <a:t>“Le Maître dit : </a:t>
                      </a:r>
                      <a:r>
                        <a:rPr lang="fr-FR" sz="1600" dirty="0">
                          <a:solidFill>
                            <a:srgbClr val="FF6600"/>
                          </a:solidFill>
                        </a:rPr>
                        <a:t>Mon temps est proche, c’est chez toi que je célèbre la Pâque avec mes disciples.” »</a:t>
                      </a:r>
                    </a:p>
                    <a:p>
                      <a:r>
                        <a:rPr lang="fr-FR" sz="1600" dirty="0"/>
                        <a:t>19Les disciples firent comme Jésus le leur avait prescrit et préparèrent la Pâque.</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600" b="1" dirty="0"/>
                        <a:t>Préparatifs du repas pascal</a:t>
                      </a:r>
                    </a:p>
                    <a:p>
                      <a:r>
                        <a:rPr lang="fr-FR" sz="1600" dirty="0"/>
                        <a:t>12Le premier jour des pains sans levain, </a:t>
                      </a:r>
                      <a:r>
                        <a:rPr lang="fr-FR" sz="1600" dirty="0">
                          <a:solidFill>
                            <a:schemeClr val="accent2"/>
                          </a:solidFill>
                        </a:rPr>
                        <a:t>où l’on immolait la Pâque, </a:t>
                      </a:r>
                      <a:r>
                        <a:rPr lang="fr-FR" sz="1600" dirty="0"/>
                        <a:t>ses disciples lui disent : </a:t>
                      </a:r>
                    </a:p>
                    <a:p>
                      <a:endParaRPr lang="fr-FR" sz="1600" dirty="0"/>
                    </a:p>
                    <a:p>
                      <a:endParaRPr lang="fr-FR" sz="1600" dirty="0"/>
                    </a:p>
                    <a:p>
                      <a:endParaRPr lang="fr-FR" sz="1600" dirty="0"/>
                    </a:p>
                    <a:p>
                      <a:r>
                        <a:rPr lang="fr-FR" sz="1600" dirty="0"/>
                        <a:t>« Où veux-tu que nous allions faire les préparatifs pour que tu manges la Pâque ? » </a:t>
                      </a:r>
                      <a:r>
                        <a:rPr lang="fr-FR" sz="1600" dirty="0">
                          <a:solidFill>
                            <a:schemeClr val="accent2"/>
                          </a:solidFill>
                        </a:rPr>
                        <a:t>13Et il envoie deux de ses disciples </a:t>
                      </a:r>
                      <a:r>
                        <a:rPr lang="fr-FR" sz="1600" dirty="0"/>
                        <a:t>et leur dit : « Allez à la ville ; un homme viendra à votre rencontre, portant une cruche d’eau. Suivez-le 14et, là où il entrera, dites au propriétaire : </a:t>
                      </a:r>
                    </a:p>
                    <a:p>
                      <a:r>
                        <a:rPr lang="fr-FR" sz="1600" dirty="0"/>
                        <a:t>“Le Maître dit : Où est ma salle, où je vais manger la Pâque avec mes disciples ?”</a:t>
                      </a:r>
                    </a:p>
                    <a:p>
                      <a:r>
                        <a:rPr lang="fr-FR" sz="1600" dirty="0"/>
                        <a:t>15Et lui vous montrera la pièce du haut, vaste, garnie, toute prête ; c’est là que vous ferez les préparatifs pour nous. » 16Les disciples partirent et allèrent à la ville. Ils trouvèrent tout comme il leur avait dit et ils préparèrent la Pâque.</a:t>
                      </a:r>
                    </a:p>
                    <a:p>
                      <a:endParaRPr lang="fr-FR" sz="1600" dirty="0"/>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600" b="1" dirty="0"/>
                        <a:t>Jésus fait préparer la Pâque</a:t>
                      </a:r>
                    </a:p>
                    <a:p>
                      <a:r>
                        <a:rPr lang="fr-FR" sz="1600" dirty="0"/>
                        <a:t>7Vint le jour des pains sans levain </a:t>
                      </a:r>
                      <a:r>
                        <a:rPr lang="fr-FR" sz="1600" dirty="0">
                          <a:solidFill>
                            <a:srgbClr val="FF0000"/>
                          </a:solidFill>
                        </a:rPr>
                        <a:t>où il fallait immoler la Pâque. </a:t>
                      </a:r>
                      <a:r>
                        <a:rPr lang="fr-FR" sz="1600" dirty="0"/>
                        <a:t>8Jésus envoya Pierre et Jean en disant : « Allez nous préparer la Pâque, que nous la mangions. » 9Ils lui demandèrent : </a:t>
                      </a:r>
                    </a:p>
                    <a:p>
                      <a:endParaRPr lang="fr-FR" sz="1600" dirty="0"/>
                    </a:p>
                    <a:p>
                      <a:r>
                        <a:rPr lang="fr-FR" sz="1600" dirty="0"/>
                        <a:t>« Où veux-tu que nous la préparions ? » 10Il leur répondit : « A votre entrée dans la ville, voici que viendra à votre rencontre un homme portant une cruche d’eau. Suivez-le dans la maison où il entrera, 11et vous direz au propriétaire de cette maison : </a:t>
                      </a:r>
                    </a:p>
                    <a:p>
                      <a:endParaRPr lang="fr-FR" sz="1600" dirty="0"/>
                    </a:p>
                    <a:p>
                      <a:endParaRPr lang="fr-FR" sz="1600" dirty="0"/>
                    </a:p>
                    <a:p>
                      <a:r>
                        <a:rPr lang="fr-FR" sz="1600" dirty="0"/>
                        <a:t>“Le Maître te fait dire : Où est la salle où je vais manger la Pâque avec mes disciples ?” </a:t>
                      </a:r>
                    </a:p>
                    <a:p>
                      <a:r>
                        <a:rPr lang="fr-FR" sz="1600" dirty="0"/>
                        <a:t>12Et cet homme vous montrera la pièce du haut, vaste et garnie ; c’est là que vous ferez les préparatifs. » 13Ils partirent, trouvèrent tout comme il leur avait dit, et ils préparèrent la Pâque.</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431418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re 1">
            <a:extLst>
              <a:ext uri="{FF2B5EF4-FFF2-40B4-BE49-F238E27FC236}">
                <a16:creationId xmlns:a16="http://schemas.microsoft.com/office/drawing/2014/main" id="{F7A4AB13-5DBF-48B6-B448-8535BC4B0014}"/>
              </a:ext>
            </a:extLst>
          </p:cNvPr>
          <p:cNvSpPr>
            <a:spLocks noGrp="1" noChangeArrowheads="1"/>
          </p:cNvSpPr>
          <p:nvPr>
            <p:ph type="title"/>
          </p:nvPr>
        </p:nvSpPr>
        <p:spPr>
          <a:xfrm>
            <a:off x="685800" y="1268413"/>
            <a:ext cx="7772400" cy="1143000"/>
          </a:xfrm>
        </p:spPr>
        <p:txBody>
          <a:bodyPr/>
          <a:lstStyle/>
          <a:p>
            <a:r>
              <a:rPr lang="fr-FR" altLang="fr-FR"/>
              <a:t>La cène</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F1A3A8DF-D319-4419-8B86-AA8C5DFEC6C3}"/>
              </a:ext>
            </a:extLst>
          </p:cNvPr>
          <p:cNvGraphicFramePr>
            <a:graphicFrameLocks noGrp="1"/>
          </p:cNvGraphicFramePr>
          <p:nvPr/>
        </p:nvGraphicFramePr>
        <p:xfrm>
          <a:off x="6350" y="260350"/>
          <a:ext cx="9137649" cy="5583238"/>
        </p:xfrm>
        <a:graphic>
          <a:graphicData uri="http://schemas.openxmlformats.org/drawingml/2006/table">
            <a:tbl>
              <a:tblPr firstRow="1" bandRow="1">
                <a:tableStyleId>{5C22544A-7EE6-4342-B048-85BDC9FD1C3A}</a:tableStyleId>
              </a:tblPr>
              <a:tblGrid>
                <a:gridCol w="3045883">
                  <a:extLst>
                    <a:ext uri="{9D8B030D-6E8A-4147-A177-3AD203B41FA5}">
                      <a16:colId xmlns:a16="http://schemas.microsoft.com/office/drawing/2014/main" val="20000"/>
                    </a:ext>
                  </a:extLst>
                </a:gridCol>
                <a:gridCol w="3045883">
                  <a:extLst>
                    <a:ext uri="{9D8B030D-6E8A-4147-A177-3AD203B41FA5}">
                      <a16:colId xmlns:a16="http://schemas.microsoft.com/office/drawing/2014/main" val="20001"/>
                    </a:ext>
                  </a:extLst>
                </a:gridCol>
                <a:gridCol w="3045883">
                  <a:extLst>
                    <a:ext uri="{9D8B030D-6E8A-4147-A177-3AD203B41FA5}">
                      <a16:colId xmlns:a16="http://schemas.microsoft.com/office/drawing/2014/main" val="20002"/>
                    </a:ext>
                  </a:extLst>
                </a:gridCol>
              </a:tblGrid>
              <a:tr h="370861">
                <a:tc>
                  <a:txBody>
                    <a:bodyPr/>
                    <a:lstStyle/>
                    <a:p>
                      <a:pPr algn="ctr"/>
                      <a:r>
                        <a:rPr lang="fr-FR" sz="1400" dirty="0">
                          <a:solidFill>
                            <a:schemeClr val="tx1"/>
                          </a:solidFill>
                        </a:rPr>
                        <a:t>Mt 26,26-29</a:t>
                      </a:r>
                    </a:p>
                  </a:txBody>
                  <a:tcPr marL="91446" marR="91446" marT="45723" marB="45723"/>
                </a:tc>
                <a:tc>
                  <a:txBody>
                    <a:bodyPr/>
                    <a:lstStyle/>
                    <a:p>
                      <a:pPr algn="ctr"/>
                      <a:r>
                        <a:rPr lang="fr-FR" sz="1400" dirty="0">
                          <a:solidFill>
                            <a:schemeClr val="tx1"/>
                          </a:solidFill>
                        </a:rPr>
                        <a:t>Mc 14,22-25</a:t>
                      </a:r>
                    </a:p>
                  </a:txBody>
                  <a:tcPr marL="91446" marR="91446" marT="45723" marB="45723"/>
                </a:tc>
                <a:tc>
                  <a:txBody>
                    <a:bodyPr/>
                    <a:lstStyle/>
                    <a:p>
                      <a:pPr algn="ctr"/>
                      <a:r>
                        <a:rPr lang="fr-FR" sz="1400" dirty="0" err="1">
                          <a:solidFill>
                            <a:schemeClr val="tx1"/>
                          </a:solidFill>
                        </a:rPr>
                        <a:t>Lc</a:t>
                      </a:r>
                      <a:r>
                        <a:rPr lang="fr-FR" sz="1400" dirty="0">
                          <a:solidFill>
                            <a:schemeClr val="tx1"/>
                          </a:solidFill>
                        </a:rPr>
                        <a:t> 22,14-19</a:t>
                      </a:r>
                    </a:p>
                  </a:txBody>
                  <a:tcPr marL="91446" marR="91446" marT="45723" marB="45723"/>
                </a:tc>
                <a:extLst>
                  <a:ext uri="{0D108BD9-81ED-4DB2-BD59-A6C34878D82A}">
                    <a16:rowId xmlns:a16="http://schemas.microsoft.com/office/drawing/2014/main" val="10000"/>
                  </a:ext>
                </a:extLst>
              </a:tr>
              <a:tr h="5212377">
                <a:tc>
                  <a:txBody>
                    <a:bodyPr/>
                    <a:lstStyle/>
                    <a:p>
                      <a:r>
                        <a:rPr lang="fr-FR" sz="1400" dirty="0"/>
                        <a:t>26Pendant le repas, Jésus prit du pain et, après avoir prononcé la bénédiction, il le rompit ; puis, le donnant aux disciples, il dit : « Prenez, mangez, ceci est mon corps. »</a:t>
                      </a:r>
                    </a:p>
                    <a:p>
                      <a:r>
                        <a:rPr lang="fr-FR" sz="1400" dirty="0"/>
                        <a:t>27Puis il prit une coupe et, après avoir rendu grâce, il la leur donna en disant : « Buvez-en tous,</a:t>
                      </a:r>
                    </a:p>
                    <a:p>
                      <a:r>
                        <a:rPr lang="fr-FR" sz="1400" dirty="0"/>
                        <a:t>28car ceci est mon sang, le sang de l’Alliance, versé pour la multitude, pour le pardon des péchés.</a:t>
                      </a:r>
                    </a:p>
                    <a:p>
                      <a:r>
                        <a:rPr lang="fr-FR" sz="1400" dirty="0"/>
                        <a:t>29Je vous le déclare : je ne boirai plus désormais de ce fruit de la vigne jusqu’au jour où je le boirai, nouveau, avec vous dans le Royaume de mon Père. »</a:t>
                      </a:r>
                    </a:p>
                  </a:txBody>
                  <a:tcPr marL="91446" marR="91446" marT="45723" marB="45723"/>
                </a:tc>
                <a:tc>
                  <a:txBody>
                    <a:bodyPr/>
                    <a:lstStyle/>
                    <a:p>
                      <a:r>
                        <a:rPr lang="fr-FR" sz="1400" dirty="0"/>
                        <a:t>22Pendant le repas, il prit du pain et, après avoir prononcé la bénédiction, il le rompit, le leur donna et dit : « Prenez, ceci est mon corps. »</a:t>
                      </a:r>
                    </a:p>
                    <a:p>
                      <a:r>
                        <a:rPr lang="fr-FR" sz="1400" dirty="0"/>
                        <a:t>23Puis il prit une coupe et, après avoir rendu grâce, il la leur donna et ils en burent tous.</a:t>
                      </a:r>
                    </a:p>
                    <a:p>
                      <a:r>
                        <a:rPr lang="fr-FR" sz="1400" dirty="0"/>
                        <a:t>24Et il leur dit : « Ceci est mon sang, le sang de l’Alliance, versé pour la multitude.</a:t>
                      </a:r>
                    </a:p>
                    <a:p>
                      <a:r>
                        <a:rPr lang="fr-FR" sz="1400" dirty="0"/>
                        <a:t>25En vérité, je vous le déclare, jamais plus je ne boirai du fruit de la vigne jusqu’au jour où je le boirai, nouveau, dans le Royaume de Dieu. »</a:t>
                      </a:r>
                    </a:p>
                  </a:txBody>
                  <a:tcPr marL="91446" marR="91446" marT="45723" marB="45723"/>
                </a:tc>
                <a:tc>
                  <a:txBody>
                    <a:bodyPr/>
                    <a:lstStyle/>
                    <a:p>
                      <a:r>
                        <a:rPr lang="fr-FR" sz="1400" dirty="0"/>
                        <a:t>14Et quand ce fut l’heure, il se mit à table, et les apôtres avec lui.</a:t>
                      </a:r>
                    </a:p>
                    <a:p>
                      <a:r>
                        <a:rPr lang="fr-FR" sz="1400" dirty="0"/>
                        <a:t>15Et il leur dit : « J’ai tellement désiré manger cette Pâque avec vous avant de souffrir.</a:t>
                      </a:r>
                    </a:p>
                    <a:p>
                      <a:r>
                        <a:rPr lang="fr-FR" sz="1400" dirty="0"/>
                        <a:t>16Car, je vous le déclare, jamais plus je ne la mangerai jusqu’à ce qu’elle soit accomplie dans le Royaume de Dieu. »</a:t>
                      </a:r>
                    </a:p>
                    <a:p>
                      <a:r>
                        <a:rPr lang="fr-FR" sz="1400" dirty="0"/>
                        <a:t>17Il reçut alors une coupe et, après avoir rendu grâce, il dit : « Prenez-la et partagez entre vous.</a:t>
                      </a:r>
                    </a:p>
                    <a:p>
                      <a:r>
                        <a:rPr lang="fr-FR" sz="1400" dirty="0"/>
                        <a:t>18Car, je vous le déclare : Je ne boirai plus désormais du fruit de la vigne jusqu’à ce que vienne le Règne de Dieu. »</a:t>
                      </a:r>
                    </a:p>
                    <a:p>
                      <a:r>
                        <a:rPr lang="fr-FR" sz="1400" dirty="0"/>
                        <a:t>19Puis il prit du pain et, après avoir rendu grâce, il le rompit et le leur donna en disant : « Ceci est mon corps donné pour vous. Faites cela en mémoire de moi. »</a:t>
                      </a:r>
                    </a:p>
                    <a:p>
                      <a:r>
                        <a:rPr lang="fr-FR" sz="1400" dirty="0"/>
                        <a:t>20Et pour la coupe, il fit de même après le repas, en disant : « Cette coupe est la nouvelle Alliance en mon sang versé pour vous.</a:t>
                      </a:r>
                    </a:p>
                  </a:txBody>
                  <a:tcPr marL="91446" marR="91446" marT="45723" marB="45723"/>
                </a:tc>
                <a:extLst>
                  <a:ext uri="{0D108BD9-81ED-4DB2-BD59-A6C34878D82A}">
                    <a16:rowId xmlns:a16="http://schemas.microsoft.com/office/drawing/2014/main" val="10001"/>
                  </a:ext>
                </a:extLst>
              </a:tr>
            </a:tbl>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C6A2B5C5-5EA0-4D95-B957-24551112E3BB}"/>
              </a:ext>
            </a:extLst>
          </p:cNvPr>
          <p:cNvGraphicFramePr>
            <a:graphicFrameLocks noGrp="1"/>
          </p:cNvGraphicFramePr>
          <p:nvPr>
            <p:extLst>
              <p:ext uri="{D42A27DB-BD31-4B8C-83A1-F6EECF244321}">
                <p14:modId xmlns:p14="http://schemas.microsoft.com/office/powerpoint/2010/main" val="3610116212"/>
              </p:ext>
            </p:extLst>
          </p:nvPr>
        </p:nvGraphicFramePr>
        <p:xfrm>
          <a:off x="6350" y="260350"/>
          <a:ext cx="9137649" cy="6009667"/>
        </p:xfrm>
        <a:graphic>
          <a:graphicData uri="http://schemas.openxmlformats.org/drawingml/2006/table">
            <a:tbl>
              <a:tblPr firstRow="1" bandRow="1">
                <a:tableStyleId>{5C22544A-7EE6-4342-B048-85BDC9FD1C3A}</a:tableStyleId>
              </a:tblPr>
              <a:tblGrid>
                <a:gridCol w="3045883">
                  <a:extLst>
                    <a:ext uri="{9D8B030D-6E8A-4147-A177-3AD203B41FA5}">
                      <a16:colId xmlns:a16="http://schemas.microsoft.com/office/drawing/2014/main" val="20000"/>
                    </a:ext>
                  </a:extLst>
                </a:gridCol>
                <a:gridCol w="3045883">
                  <a:extLst>
                    <a:ext uri="{9D8B030D-6E8A-4147-A177-3AD203B41FA5}">
                      <a16:colId xmlns:a16="http://schemas.microsoft.com/office/drawing/2014/main" val="20001"/>
                    </a:ext>
                  </a:extLst>
                </a:gridCol>
                <a:gridCol w="3045883">
                  <a:extLst>
                    <a:ext uri="{9D8B030D-6E8A-4147-A177-3AD203B41FA5}">
                      <a16:colId xmlns:a16="http://schemas.microsoft.com/office/drawing/2014/main" val="20002"/>
                    </a:ext>
                  </a:extLst>
                </a:gridCol>
              </a:tblGrid>
              <a:tr h="370861">
                <a:tc>
                  <a:txBody>
                    <a:bodyPr/>
                    <a:lstStyle/>
                    <a:p>
                      <a:pPr algn="ctr"/>
                      <a:r>
                        <a:rPr lang="fr-FR" sz="1400" dirty="0">
                          <a:solidFill>
                            <a:schemeClr val="tx1"/>
                          </a:solidFill>
                        </a:rPr>
                        <a:t>Mt 26,26-29</a:t>
                      </a:r>
                    </a:p>
                  </a:txBody>
                  <a:tcPr marL="91446" marR="91446"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fr-FR" sz="1400" dirty="0">
                          <a:solidFill>
                            <a:schemeClr val="tx1"/>
                          </a:solidFill>
                        </a:rPr>
                        <a:t>Mc 14,22-25</a:t>
                      </a:r>
                    </a:p>
                  </a:txBody>
                  <a:tcPr marL="91446" marR="91446"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fr-FR" sz="1400" dirty="0" err="1">
                          <a:solidFill>
                            <a:schemeClr val="tx1"/>
                          </a:solidFill>
                        </a:rPr>
                        <a:t>Lc</a:t>
                      </a:r>
                      <a:r>
                        <a:rPr lang="fr-FR" sz="1400" dirty="0">
                          <a:solidFill>
                            <a:schemeClr val="tx1"/>
                          </a:solidFill>
                        </a:rPr>
                        <a:t> 22,14-19</a:t>
                      </a:r>
                    </a:p>
                  </a:txBody>
                  <a:tcPr marL="91446" marR="91446"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5212377">
                <a:tc>
                  <a:txBody>
                    <a:bodyPr/>
                    <a:lstStyle/>
                    <a:p>
                      <a:r>
                        <a:rPr lang="fr-FR" sz="1400" dirty="0"/>
                        <a:t>26Pendant le repas, Jésus prit du pain et, après avoir prononcé la bénédiction, il le rompit ; puis, le donnant aux disciples, il dit : </a:t>
                      </a:r>
                    </a:p>
                    <a:p>
                      <a:endParaRPr lang="fr-FR" sz="1400" dirty="0"/>
                    </a:p>
                    <a:p>
                      <a:r>
                        <a:rPr lang="fr-FR" sz="1400" dirty="0"/>
                        <a:t>« Prenez, </a:t>
                      </a:r>
                      <a:r>
                        <a:rPr lang="fr-FR" sz="1400" dirty="0">
                          <a:solidFill>
                            <a:srgbClr val="FF6600"/>
                          </a:solidFill>
                        </a:rPr>
                        <a:t>mangez</a:t>
                      </a:r>
                      <a:r>
                        <a:rPr lang="fr-FR" sz="1400" dirty="0"/>
                        <a:t>, ceci est mon corps. »</a:t>
                      </a:r>
                    </a:p>
                    <a:p>
                      <a:endParaRPr lang="fr-FR" sz="1400" dirty="0"/>
                    </a:p>
                    <a:p>
                      <a:r>
                        <a:rPr lang="fr-FR" sz="1400" dirty="0"/>
                        <a:t>27Puis il prit une coupe et, après avoir rendu grâce, il la leur donna en disant : </a:t>
                      </a:r>
                      <a:r>
                        <a:rPr lang="fr-FR" sz="1400" dirty="0">
                          <a:solidFill>
                            <a:srgbClr val="FF6600"/>
                          </a:solidFill>
                        </a:rPr>
                        <a:t>« Buvez-en tous,</a:t>
                      </a:r>
                    </a:p>
                    <a:p>
                      <a:r>
                        <a:rPr lang="fr-FR" sz="1400" dirty="0"/>
                        <a:t>28car ceci est mon sang, le sang de l’Alliance, versé pour la multitude, </a:t>
                      </a:r>
                      <a:r>
                        <a:rPr lang="fr-FR" sz="1400" dirty="0">
                          <a:solidFill>
                            <a:srgbClr val="FF6600"/>
                          </a:solidFill>
                        </a:rPr>
                        <a:t>pour</a:t>
                      </a:r>
                      <a:r>
                        <a:rPr lang="fr-FR" sz="1400" dirty="0"/>
                        <a:t> </a:t>
                      </a:r>
                      <a:r>
                        <a:rPr lang="fr-FR" sz="1400" dirty="0">
                          <a:solidFill>
                            <a:srgbClr val="FF6600"/>
                          </a:solidFill>
                        </a:rPr>
                        <a:t>le pardon des péchés.</a:t>
                      </a:r>
                    </a:p>
                    <a:p>
                      <a:r>
                        <a:rPr lang="fr-FR" sz="1400" dirty="0"/>
                        <a:t>29Je vous le déclare : je ne boirai plus désormais de ce fruit de la vigne jusqu’au jour où je le boirai, nouveau, avec vous dans le Royaume de mon Père. »</a:t>
                      </a:r>
                    </a:p>
                  </a:txBody>
                  <a:tcPr marL="91446" marR="91446"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400" dirty="0"/>
                        <a:t>22Pendant le repas, il prit du pain et, après avoir prononcé la bénédiction, il le rompit, le leur donna et dit : </a:t>
                      </a:r>
                    </a:p>
                    <a:p>
                      <a:endParaRPr lang="fr-FR" sz="1400" dirty="0"/>
                    </a:p>
                    <a:p>
                      <a:endParaRPr lang="fr-FR" sz="1400" dirty="0"/>
                    </a:p>
                    <a:p>
                      <a:r>
                        <a:rPr lang="fr-FR" sz="1400" dirty="0"/>
                        <a:t>« Prenez, ceci est mon corps. »</a:t>
                      </a:r>
                    </a:p>
                    <a:p>
                      <a:endParaRPr lang="fr-FR" sz="1400" dirty="0"/>
                    </a:p>
                    <a:p>
                      <a:r>
                        <a:rPr lang="fr-FR" sz="1400" dirty="0"/>
                        <a:t>23Puis il prit une coupe et, après avoir rendu grâce, il la leur donna et ils en burent tous.</a:t>
                      </a:r>
                    </a:p>
                    <a:p>
                      <a:r>
                        <a:rPr lang="fr-FR" sz="1400" dirty="0"/>
                        <a:t>24Et il leur dit : « Ceci est mon sang, le sang de l’Alliance, versé pour la multitude.</a:t>
                      </a:r>
                    </a:p>
                    <a:p>
                      <a:r>
                        <a:rPr lang="fr-FR" sz="1400" dirty="0"/>
                        <a:t>25En vérité, je vous le déclare, jamais plus je ne boirai du fruit de la vigne jusqu’au jour où je le boirai, nouveau, dans le Royaume de Dieu. »</a:t>
                      </a:r>
                    </a:p>
                  </a:txBody>
                  <a:tcPr marL="91446" marR="91446"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400" dirty="0">
                          <a:solidFill>
                            <a:srgbClr val="FF0000"/>
                          </a:solidFill>
                        </a:rPr>
                        <a:t>14Et quand ce fut l’heure, il se mit à table, et les apôtres avec lui.</a:t>
                      </a:r>
                    </a:p>
                    <a:p>
                      <a:r>
                        <a:rPr lang="fr-FR" sz="1400" dirty="0">
                          <a:solidFill>
                            <a:srgbClr val="FF0000"/>
                          </a:solidFill>
                        </a:rPr>
                        <a:t>15Et il leur dit : « J’ai tellement désiré manger cette Pâque avec vous avant de souffrir.</a:t>
                      </a:r>
                    </a:p>
                    <a:p>
                      <a:r>
                        <a:rPr lang="fr-FR" sz="1400" dirty="0">
                          <a:solidFill>
                            <a:srgbClr val="FF0000"/>
                          </a:solidFill>
                        </a:rPr>
                        <a:t>16Car, je vous le déclare, jamais plus je ne la mangerai jusqu’à ce qu’elle soit accomplie dans le Royaume de Dieu. »</a:t>
                      </a:r>
                    </a:p>
                    <a:p>
                      <a:r>
                        <a:rPr lang="fr-FR" sz="1400" dirty="0"/>
                        <a:t>17Il reçut alors une coupe et, après avoir rendu grâce, il dit : « Prenez-la et partagez entre vous.</a:t>
                      </a:r>
                    </a:p>
                    <a:p>
                      <a:endParaRPr lang="fr-FR" sz="1400" dirty="0"/>
                    </a:p>
                    <a:p>
                      <a:endParaRPr lang="fr-FR" sz="1400" dirty="0"/>
                    </a:p>
                    <a:p>
                      <a:r>
                        <a:rPr lang="fr-FR" sz="1400" dirty="0"/>
                        <a:t>18Car, je vous le déclare : Je ne boirai plus désormais du fruit de la vigne jusqu’à ce que </a:t>
                      </a:r>
                      <a:r>
                        <a:rPr lang="fr-FR" sz="1400" dirty="0">
                          <a:solidFill>
                            <a:srgbClr val="FF0000"/>
                          </a:solidFill>
                        </a:rPr>
                        <a:t>vienne le Règne de Dieu. »</a:t>
                      </a:r>
                    </a:p>
                    <a:p>
                      <a:r>
                        <a:rPr lang="fr-FR" sz="1400" dirty="0"/>
                        <a:t>19Puis il prit du pain et, après avoir rendu grâce, il le rompit et le leur donna en disant : « Ceci est mon corps donné pour vous. </a:t>
                      </a:r>
                      <a:r>
                        <a:rPr lang="fr-FR" sz="1400" dirty="0">
                          <a:solidFill>
                            <a:srgbClr val="FF0000"/>
                          </a:solidFill>
                        </a:rPr>
                        <a:t>Faites cela en mémoire de moi. »</a:t>
                      </a:r>
                    </a:p>
                    <a:p>
                      <a:r>
                        <a:rPr lang="fr-FR" sz="1400" dirty="0"/>
                        <a:t>20Et pour la coupe, il fit de même après le repas, en disant : « Cette coupe est la nouvelle Alliance en mon sang versé pour vous.</a:t>
                      </a:r>
                    </a:p>
                  </a:txBody>
                  <a:tcPr marL="91446" marR="91446"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re 1">
            <a:extLst>
              <a:ext uri="{FF2B5EF4-FFF2-40B4-BE49-F238E27FC236}">
                <a16:creationId xmlns:a16="http://schemas.microsoft.com/office/drawing/2014/main" id="{C0809D38-3001-48B3-BEA7-B3A8F088C9E9}"/>
              </a:ext>
            </a:extLst>
          </p:cNvPr>
          <p:cNvSpPr>
            <a:spLocks noGrp="1" noChangeArrowheads="1"/>
          </p:cNvSpPr>
          <p:nvPr>
            <p:ph type="title"/>
          </p:nvPr>
        </p:nvSpPr>
        <p:spPr>
          <a:xfrm>
            <a:off x="685800" y="1989138"/>
            <a:ext cx="7772400" cy="1143000"/>
          </a:xfrm>
        </p:spPr>
        <p:txBody>
          <a:bodyPr/>
          <a:lstStyle/>
          <a:p>
            <a:r>
              <a:rPr lang="fr-FR" altLang="fr-FR"/>
              <a:t>Gethsémani</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9967257A-F316-4DB0-8972-8A57BE965401}"/>
              </a:ext>
            </a:extLst>
          </p:cNvPr>
          <p:cNvGraphicFramePr>
            <a:graphicFrameLocks noGrp="1"/>
          </p:cNvGraphicFramePr>
          <p:nvPr/>
        </p:nvGraphicFramePr>
        <p:xfrm>
          <a:off x="0" y="260350"/>
          <a:ext cx="9144000" cy="5827713"/>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370901">
                <a:tc>
                  <a:txBody>
                    <a:bodyPr/>
                    <a:lstStyle/>
                    <a:p>
                      <a:pPr algn="ctr"/>
                      <a:r>
                        <a:rPr lang="fr-FR" sz="1100" dirty="0">
                          <a:solidFill>
                            <a:schemeClr val="tx1"/>
                          </a:solidFill>
                        </a:rPr>
                        <a:t>Mt 16,36-46</a:t>
                      </a:r>
                    </a:p>
                  </a:txBody>
                  <a:tcPr marT="45727" marB="45727"/>
                </a:tc>
                <a:tc>
                  <a:txBody>
                    <a:bodyPr/>
                    <a:lstStyle/>
                    <a:p>
                      <a:pPr algn="ctr"/>
                      <a:r>
                        <a:rPr lang="fr-FR" sz="1100" dirty="0">
                          <a:solidFill>
                            <a:schemeClr val="tx1"/>
                          </a:solidFill>
                        </a:rPr>
                        <a:t>Mc 14,32-42</a:t>
                      </a:r>
                    </a:p>
                  </a:txBody>
                  <a:tcPr marT="45727" marB="45727"/>
                </a:tc>
                <a:tc>
                  <a:txBody>
                    <a:bodyPr/>
                    <a:lstStyle/>
                    <a:p>
                      <a:pPr algn="ctr"/>
                      <a:r>
                        <a:rPr lang="fr-FR" sz="1100" dirty="0" err="1">
                          <a:solidFill>
                            <a:schemeClr val="tx1"/>
                          </a:solidFill>
                        </a:rPr>
                        <a:t>Lc</a:t>
                      </a:r>
                      <a:r>
                        <a:rPr lang="fr-FR" sz="1100" dirty="0">
                          <a:solidFill>
                            <a:schemeClr val="tx1"/>
                          </a:solidFill>
                        </a:rPr>
                        <a:t> 22,39-46</a:t>
                      </a:r>
                    </a:p>
                  </a:txBody>
                  <a:tcPr marT="45727" marB="45727"/>
                </a:tc>
                <a:extLst>
                  <a:ext uri="{0D108BD9-81ED-4DB2-BD59-A6C34878D82A}">
                    <a16:rowId xmlns:a16="http://schemas.microsoft.com/office/drawing/2014/main" val="10000"/>
                  </a:ext>
                </a:extLst>
              </a:tr>
              <a:tr h="5456812">
                <a:tc>
                  <a:txBody>
                    <a:bodyPr/>
                    <a:lstStyle/>
                    <a:p>
                      <a:r>
                        <a:rPr lang="fr-FR" sz="1100" dirty="0"/>
                        <a:t>36Alors Jésus arrive avec eux à un domaine appelé Gethsémani et il dit aux disciples : « Restez ici pendant que j’irai prier là-bas. »</a:t>
                      </a:r>
                    </a:p>
                    <a:p>
                      <a:r>
                        <a:rPr lang="fr-FR" sz="1100" dirty="0"/>
                        <a:t>37Emmenant Pierre et les deux fils de Zébédée, il commença à ressentir tristesse et angoisse.</a:t>
                      </a:r>
                    </a:p>
                    <a:p>
                      <a:r>
                        <a:rPr lang="fr-FR" sz="1100" dirty="0"/>
                        <a:t>38Il leur dit alors : « Mon âme est triste à en mourir. Demeurez ici et veillez avec moi. »</a:t>
                      </a:r>
                    </a:p>
                    <a:p>
                      <a:r>
                        <a:rPr lang="fr-FR" sz="1100" dirty="0"/>
                        <a:t>39Et allant un peu plus loin et tombant la face contre terre, il priait, disant : « Mon Père, s’il est possible, que cette coupe passe loin de moi ! Pourtant, non pas comme je veux, mais comme tu veux ! »</a:t>
                      </a:r>
                    </a:p>
                    <a:p>
                      <a:r>
                        <a:rPr lang="fr-FR" sz="1100" dirty="0"/>
                        <a:t>40Il vient vers les disciples et les trouve en train de dormir ; il dit à Pierre : « Ainsi vous n’avez pas eu la force de veiller une heure avec moi !</a:t>
                      </a:r>
                    </a:p>
                    <a:p>
                      <a:r>
                        <a:rPr lang="fr-FR" sz="1100" dirty="0"/>
                        <a:t>41Veillez et priez afin de ne pas tomber au pouvoir de la tentation. L’esprit est plein d’ardeur, mais la chair est faible. »</a:t>
                      </a:r>
                    </a:p>
                    <a:p>
                      <a:r>
                        <a:rPr lang="fr-FR" sz="1100" dirty="0"/>
                        <a:t>42De nouveau, pour la deuxième fois, il s’éloigna et pria, disant : « Mon Père, si cette coupe ne peut passer sans que je la boive, que ta volonté se réalise ! »</a:t>
                      </a:r>
                    </a:p>
                    <a:p>
                      <a:r>
                        <a:rPr lang="fr-FR" sz="1100" dirty="0"/>
                        <a:t>43Puis, de nouveau, il vint et les trouva en train de dormir, car leurs yeux étaient appesantis.</a:t>
                      </a:r>
                    </a:p>
                    <a:p>
                      <a:r>
                        <a:rPr lang="fr-FR" sz="1100" dirty="0"/>
                        <a:t>44Il les laissa, il s’éloigna de nouveau et pria pour la troisième fois, en répétant les mêmes paroles.</a:t>
                      </a:r>
                    </a:p>
                    <a:p>
                      <a:r>
                        <a:rPr lang="fr-FR" sz="1100" dirty="0"/>
                        <a:t>45Alors il vient vers les disciples et leur dit : « Continuez à dormir et reposez-vous ! Voici que l’heure s’est approchée où le Fils de l’homme est livré aux mains des pécheurs.</a:t>
                      </a:r>
                    </a:p>
                    <a:p>
                      <a:r>
                        <a:rPr lang="fr-FR" sz="1100" dirty="0"/>
                        <a:t>46Levez-vous ! Allons ! Voici qu’est arrivé celui qui me livre. »</a:t>
                      </a:r>
                    </a:p>
                  </a:txBody>
                  <a:tcPr marT="45727" marB="45727"/>
                </a:tc>
                <a:tc>
                  <a:txBody>
                    <a:bodyPr/>
                    <a:lstStyle/>
                    <a:p>
                      <a:r>
                        <a:rPr lang="fr-FR" sz="1100" dirty="0"/>
                        <a:t>32Ils arrivent à un domaine du nom de Gethsémani et il dit à ses disciples : « Restez ici pendant que je prierai. »</a:t>
                      </a:r>
                    </a:p>
                    <a:p>
                      <a:r>
                        <a:rPr lang="fr-FR" sz="1100" dirty="0"/>
                        <a:t>33Il emmène avec lui Pierre, Jacques et Jean. Et il commença à ressentir frayeur et angoisse.</a:t>
                      </a:r>
                    </a:p>
                    <a:p>
                      <a:r>
                        <a:rPr lang="fr-FR" sz="1100" dirty="0"/>
                        <a:t>34Il leur dit : « Mon âme est triste à en mourir. Demeurez ici et veillez. »</a:t>
                      </a:r>
                    </a:p>
                    <a:p>
                      <a:r>
                        <a:rPr lang="fr-FR" sz="1100" dirty="0"/>
                        <a:t>35Et, allant un peu plus loin, il tombait à terre et priait pour que, si possible, cette heure passât loin de lui.</a:t>
                      </a:r>
                    </a:p>
                    <a:p>
                      <a:r>
                        <a:rPr lang="fr-FR" sz="1100" dirty="0"/>
                        <a:t>36Il disait : « Abba, Père, à toi tout est possible, écarte de moi cette coupe ! Pourtant, non pas ce que je veux, mais ce que tu veux ! »</a:t>
                      </a:r>
                    </a:p>
                    <a:p>
                      <a:r>
                        <a:rPr lang="fr-FR" sz="1100" dirty="0"/>
                        <a:t>37Il vient et les trouve en train de dormir ; il dit à Pierre : « Simon, tu dors ! Tu n’as pas eu la force de veiller une heure !</a:t>
                      </a:r>
                    </a:p>
                    <a:p>
                      <a:r>
                        <a:rPr lang="fr-FR" sz="1100" dirty="0"/>
                        <a:t>38Veillez et priez afin de ne pas tomber au pouvoir de la tentation. L’esprit est plein d’ardeur, mais la chair est faible. »</a:t>
                      </a:r>
                    </a:p>
                    <a:p>
                      <a:r>
                        <a:rPr lang="fr-FR" sz="1100" dirty="0"/>
                        <a:t>39De nouveau, il s’éloigna et pria en répétant les mêmes paroles.</a:t>
                      </a:r>
                    </a:p>
                    <a:p>
                      <a:r>
                        <a:rPr lang="fr-FR" sz="1100" dirty="0"/>
                        <a:t>40Puis, de nouveau, il vint et les trouva en train de dormir, car leurs yeux étaient appesantis. Et ils ne savaient que lui dire.</a:t>
                      </a:r>
                    </a:p>
                    <a:p>
                      <a:r>
                        <a:rPr lang="fr-FR" sz="1100" dirty="0"/>
                        <a:t>41Pour la troisième fois, il vient ; il leur dit : « Continuez à dormir et reposez-vous ! C’en est fait. L’heure est venue : voici que le Fils de l’homme est livré aux mains des pécheurs.</a:t>
                      </a:r>
                    </a:p>
                    <a:p>
                      <a:r>
                        <a:rPr lang="fr-FR" sz="1100" dirty="0"/>
                        <a:t>42Levez-vous ! Allons ! Voici qu’est arrivé celui qui me livre. »</a:t>
                      </a:r>
                    </a:p>
                  </a:txBody>
                  <a:tcPr marT="45727" marB="45727"/>
                </a:tc>
                <a:tc>
                  <a:txBody>
                    <a:bodyPr/>
                    <a:lstStyle/>
                    <a:p>
                      <a:r>
                        <a:rPr lang="fr-FR" sz="1100" dirty="0"/>
                        <a:t>39Il sortit et se rendit comme d’habitude au mont des Oliviers, et les disciples le suivirent.</a:t>
                      </a:r>
                    </a:p>
                    <a:p>
                      <a:r>
                        <a:rPr lang="fr-FR" sz="1100" dirty="0"/>
                        <a:t>40Arrivé sur place, il leur dit : « Priez pour ne pas tomber au pouvoir de la tentation. »</a:t>
                      </a:r>
                    </a:p>
                    <a:p>
                      <a:r>
                        <a:rPr lang="fr-FR" sz="1100" dirty="0"/>
                        <a:t>41Et lui s’éloigna d’eux à peu près à la distance d’un jet de pierre ; s’étant mis à genoux, il priait, disant :</a:t>
                      </a:r>
                    </a:p>
                    <a:p>
                      <a:r>
                        <a:rPr lang="fr-FR" sz="1100" dirty="0"/>
                        <a:t>42« Père, si tu veux écarter de moi cette coupe… Pourtant, que ce ne soit pas ma volonté mais la tienne qui se réalise ! »</a:t>
                      </a:r>
                    </a:p>
                    <a:p>
                      <a:r>
                        <a:rPr lang="fr-FR" sz="1100" dirty="0"/>
                        <a:t>43 Alors lui apparut du ciel un ange qui le fortifiait.</a:t>
                      </a:r>
                    </a:p>
                    <a:p>
                      <a:r>
                        <a:rPr lang="fr-FR" sz="1100" dirty="0"/>
                        <a:t>44Pris d’angoisse, il priait plus instamment, et sa sueur devint comme des caillots de sang qui tombaient à terre.</a:t>
                      </a:r>
                    </a:p>
                    <a:p>
                      <a:r>
                        <a:rPr lang="fr-FR" sz="1100" dirty="0"/>
                        <a:t>45Quand, après cette prière, il se releva et vint vers les disciples, il les trouva endormis de tristesse.</a:t>
                      </a:r>
                    </a:p>
                    <a:p>
                      <a:r>
                        <a:rPr lang="fr-FR" sz="1100" dirty="0"/>
                        <a:t>46Il leur dit : « Quoi ! Vous dormez ! Levez-vous et priez afin de ne pas tomber au pouvoir de la tentation ! »</a:t>
                      </a:r>
                    </a:p>
                  </a:txBody>
                  <a:tcPr marT="45727" marB="45727"/>
                </a:tc>
                <a:extLst>
                  <a:ext uri="{0D108BD9-81ED-4DB2-BD59-A6C34878D82A}">
                    <a16:rowId xmlns:a16="http://schemas.microsoft.com/office/drawing/2014/main" val="10001"/>
                  </a:ext>
                </a:extLst>
              </a:tr>
            </a:tbl>
          </a:graphicData>
        </a:graphic>
      </p:graphicFrame>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A58F8B65-F664-499D-8526-0B815E35535C}"/>
              </a:ext>
            </a:extLst>
          </p:cNvPr>
          <p:cNvGraphicFramePr>
            <a:graphicFrameLocks noGrp="1"/>
          </p:cNvGraphicFramePr>
          <p:nvPr>
            <p:extLst>
              <p:ext uri="{D42A27DB-BD31-4B8C-83A1-F6EECF244321}">
                <p14:modId xmlns:p14="http://schemas.microsoft.com/office/powerpoint/2010/main" val="3403513008"/>
              </p:ext>
            </p:extLst>
          </p:nvPr>
        </p:nvGraphicFramePr>
        <p:xfrm>
          <a:off x="0" y="260350"/>
          <a:ext cx="9144000" cy="5994475"/>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370901">
                <a:tc>
                  <a:txBody>
                    <a:bodyPr/>
                    <a:lstStyle/>
                    <a:p>
                      <a:pPr algn="ctr"/>
                      <a:r>
                        <a:rPr lang="fr-FR" sz="1100" dirty="0">
                          <a:solidFill>
                            <a:schemeClr val="tx1"/>
                          </a:solidFill>
                        </a:rPr>
                        <a:t>Mt 16,36-46</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100" dirty="0">
                          <a:solidFill>
                            <a:schemeClr val="tx1"/>
                          </a:solidFill>
                        </a:rPr>
                        <a:t>Mc 14,32-42</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100" dirty="0" err="1">
                          <a:solidFill>
                            <a:schemeClr val="tx1"/>
                          </a:solidFill>
                        </a:rPr>
                        <a:t>Lc</a:t>
                      </a:r>
                      <a:r>
                        <a:rPr lang="fr-FR" sz="1100" dirty="0">
                          <a:solidFill>
                            <a:schemeClr val="tx1"/>
                          </a:solidFill>
                        </a:rPr>
                        <a:t> 22,39-46</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56812">
                <a:tc>
                  <a:txBody>
                    <a:bodyPr/>
                    <a:lstStyle/>
                    <a:p>
                      <a:r>
                        <a:rPr lang="fr-FR" sz="1100" dirty="0"/>
                        <a:t>36Alors Jésus arrive avec eux à un domaine appelé Gethsémani et il dit aux disciples : « Restez ici pendant que j’irai prier là-bas. »</a:t>
                      </a:r>
                    </a:p>
                    <a:p>
                      <a:r>
                        <a:rPr lang="fr-FR" sz="1100" dirty="0"/>
                        <a:t>37Emmenant Pierre et les deux fils de Zébédée, il commença à ressentir </a:t>
                      </a:r>
                      <a:r>
                        <a:rPr lang="fr-FR" sz="1100" dirty="0">
                          <a:solidFill>
                            <a:srgbClr val="FF6600"/>
                          </a:solidFill>
                        </a:rPr>
                        <a:t>tristesse</a:t>
                      </a:r>
                      <a:r>
                        <a:rPr lang="fr-FR" sz="1100" dirty="0"/>
                        <a:t> et angoisse.</a:t>
                      </a:r>
                    </a:p>
                    <a:p>
                      <a:r>
                        <a:rPr lang="fr-FR" sz="1100" dirty="0"/>
                        <a:t>38Il leur dit alors : « Mon âme est triste à en mourir. Demeurez ici et veillez avec moi. »</a:t>
                      </a:r>
                    </a:p>
                    <a:p>
                      <a:r>
                        <a:rPr lang="fr-FR" sz="1100" dirty="0"/>
                        <a:t>39Et allant un peu plus loin et tombant la face contre terre, il priait, disant : « </a:t>
                      </a:r>
                      <a:r>
                        <a:rPr lang="fr-FR" sz="1100" dirty="0">
                          <a:solidFill>
                            <a:srgbClr val="FF6600"/>
                          </a:solidFill>
                        </a:rPr>
                        <a:t>Mon Père</a:t>
                      </a:r>
                      <a:r>
                        <a:rPr lang="fr-FR" sz="1100" dirty="0"/>
                        <a:t>, s’il est possible, que cette coupe passe loin de moi ! Pourtant, non pas comme je veux, mais comme tu veux ! »</a:t>
                      </a:r>
                    </a:p>
                    <a:p>
                      <a:r>
                        <a:rPr lang="fr-FR" sz="1100" dirty="0"/>
                        <a:t>40Il vient vers les disciples et les trouve en train de dormir ; il dit à Pierre : « Ainsi vous n’avez pas eu la force de veiller une heure avec moi !</a:t>
                      </a:r>
                    </a:p>
                    <a:p>
                      <a:r>
                        <a:rPr lang="fr-FR" sz="1100" dirty="0"/>
                        <a:t>41Veillez et priez afin de ne pas tomber au pouvoir de la tentation. L’esprit est plein d’ardeur, mais la chair est faible. »</a:t>
                      </a:r>
                    </a:p>
                    <a:p>
                      <a:r>
                        <a:rPr lang="fr-FR" sz="1100" dirty="0"/>
                        <a:t>42De nouveau, </a:t>
                      </a:r>
                      <a:r>
                        <a:rPr lang="fr-FR" sz="1100" dirty="0">
                          <a:solidFill>
                            <a:srgbClr val="FF6600"/>
                          </a:solidFill>
                        </a:rPr>
                        <a:t>pour la deuxième fois</a:t>
                      </a:r>
                      <a:r>
                        <a:rPr lang="fr-FR" sz="1100" dirty="0"/>
                        <a:t>, il s’éloigna et pria, disant : </a:t>
                      </a:r>
                      <a:r>
                        <a:rPr lang="fr-FR" sz="1100" dirty="0">
                          <a:solidFill>
                            <a:srgbClr val="FF6600"/>
                          </a:solidFill>
                        </a:rPr>
                        <a:t>« Mon Père, si cette coupe ne peut passer sans que je la boive, que ta volonté se réalise ! »</a:t>
                      </a:r>
                    </a:p>
                    <a:p>
                      <a:r>
                        <a:rPr lang="fr-FR" sz="1100" dirty="0"/>
                        <a:t>43Puis, de nouveau, il vint et les trouva en train de dormir, car leurs yeux étaient appesantis.</a:t>
                      </a:r>
                    </a:p>
                    <a:p>
                      <a:endParaRPr lang="fr-FR" sz="1100" dirty="0"/>
                    </a:p>
                    <a:p>
                      <a:r>
                        <a:rPr lang="fr-FR" sz="1100" dirty="0">
                          <a:solidFill>
                            <a:srgbClr val="FF6600"/>
                          </a:solidFill>
                        </a:rPr>
                        <a:t>44Il les laissa, il s’éloigna de nouveau et pria pour la troisième fois, en répétant les mêmes paroles.</a:t>
                      </a:r>
                    </a:p>
                    <a:p>
                      <a:r>
                        <a:rPr lang="fr-FR" sz="1100" dirty="0"/>
                        <a:t>45Alors il vient vers les disciples et leur dit : « Continuez à dormir et reposez-vous ! Voici que l’heure s’est approchée où le Fils de l’homme est livré aux mains des pécheurs.</a:t>
                      </a:r>
                    </a:p>
                    <a:p>
                      <a:r>
                        <a:rPr lang="fr-FR" sz="1100" dirty="0"/>
                        <a:t>46Levez-vous ! Allons ! Voici qu’est arrivé celui qui me livre. »</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100" dirty="0"/>
                        <a:t>32Ils arrivent à un domaine du nom de Gethsémani et il dit à ses disciples : « Restez ici pendant que je prierai. »</a:t>
                      </a:r>
                    </a:p>
                    <a:p>
                      <a:r>
                        <a:rPr lang="fr-FR" sz="1100" dirty="0"/>
                        <a:t>33Il emmène avec lui Pierre, Jacques et Jean. Et il commença à ressentir </a:t>
                      </a:r>
                      <a:r>
                        <a:rPr lang="fr-FR" sz="1100" dirty="0">
                          <a:solidFill>
                            <a:schemeClr val="accent2"/>
                          </a:solidFill>
                        </a:rPr>
                        <a:t>frayeur</a:t>
                      </a:r>
                      <a:r>
                        <a:rPr lang="fr-FR" sz="1100" dirty="0"/>
                        <a:t> et angoisse.</a:t>
                      </a:r>
                    </a:p>
                    <a:p>
                      <a:r>
                        <a:rPr lang="fr-FR" sz="1100" dirty="0"/>
                        <a:t>34Il leur dit : « Mon âme est triste à en mourir. Demeurez ici et veillez. »</a:t>
                      </a:r>
                    </a:p>
                    <a:p>
                      <a:r>
                        <a:rPr lang="fr-FR" sz="1100" dirty="0"/>
                        <a:t>35Et, allant un peu plus loin, il tombait à terre et priait pour que, si possible, cette heure passât loin de lui.</a:t>
                      </a:r>
                    </a:p>
                    <a:p>
                      <a:r>
                        <a:rPr lang="fr-FR" sz="1100" dirty="0"/>
                        <a:t>36Il disait : « </a:t>
                      </a:r>
                      <a:r>
                        <a:rPr lang="fr-FR" sz="1100" dirty="0">
                          <a:solidFill>
                            <a:schemeClr val="accent2"/>
                          </a:solidFill>
                        </a:rPr>
                        <a:t>Abba, Père, à toi tout est possible, écarte de moi cette coupe </a:t>
                      </a:r>
                      <a:r>
                        <a:rPr lang="fr-FR" sz="1100" dirty="0"/>
                        <a:t>! Pourtant, non pas ce que je veux, mais ce que tu veux ! »</a:t>
                      </a:r>
                    </a:p>
                    <a:p>
                      <a:r>
                        <a:rPr lang="fr-FR" sz="1100" dirty="0"/>
                        <a:t>37Il vient et les trouve en train de dormir ; il dit à Pierre : « Simon, tu dors ! Tu n’as pas eu la force de veiller une heure !</a:t>
                      </a:r>
                    </a:p>
                    <a:p>
                      <a:r>
                        <a:rPr lang="fr-FR" sz="1100" dirty="0"/>
                        <a:t>38Veillez et priez afin de ne pas tomber au pouvoir de la tentation. L’esprit est plein d’ardeur, mais la chair est faible. »</a:t>
                      </a:r>
                    </a:p>
                    <a:p>
                      <a:r>
                        <a:rPr lang="fr-FR" sz="1100" dirty="0"/>
                        <a:t>39De nouveau, il s’éloigna et pria en répétant les </a:t>
                      </a:r>
                      <a:r>
                        <a:rPr lang="fr-FR" sz="1100" dirty="0">
                          <a:solidFill>
                            <a:schemeClr val="accent2"/>
                          </a:solidFill>
                        </a:rPr>
                        <a:t>mêmes paroles.</a:t>
                      </a:r>
                    </a:p>
                    <a:p>
                      <a:endParaRPr lang="fr-FR" sz="1100" dirty="0">
                        <a:solidFill>
                          <a:srgbClr val="FF0000"/>
                        </a:solidFill>
                      </a:endParaRPr>
                    </a:p>
                    <a:p>
                      <a:r>
                        <a:rPr lang="fr-FR" sz="1100" dirty="0"/>
                        <a:t>40Puis, de nouveau, il vint et les trouva en train de dormir, car leurs yeux étaient appesantis. </a:t>
                      </a:r>
                      <a:r>
                        <a:rPr lang="fr-FR" sz="1100" dirty="0">
                          <a:solidFill>
                            <a:schemeClr val="accent2"/>
                          </a:solidFill>
                        </a:rPr>
                        <a:t>Et ils ne savaient que lui dire.</a:t>
                      </a:r>
                    </a:p>
                    <a:p>
                      <a:r>
                        <a:rPr lang="fr-FR" sz="1100" dirty="0"/>
                        <a:t>41Pour la troisième fois, il vient ; il leur dit : « </a:t>
                      </a:r>
                      <a:r>
                        <a:rPr lang="fr-FR" sz="1100" dirty="0">
                          <a:solidFill>
                            <a:schemeClr val="tx1"/>
                          </a:solidFill>
                        </a:rPr>
                        <a:t>Continuez à dormir et reposez-vous ! </a:t>
                      </a:r>
                      <a:r>
                        <a:rPr lang="fr-FR" sz="1100" dirty="0"/>
                        <a:t>C’en est fait. L’heure est venue : voici que le Fils de l’homme est livré aux mains des pécheurs.</a:t>
                      </a:r>
                    </a:p>
                    <a:p>
                      <a:r>
                        <a:rPr lang="fr-FR" sz="1100" dirty="0"/>
                        <a:t>42Levez-vous ! Allons ! Voici qu’est arrivé celui qui me livre. »</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100" dirty="0"/>
                        <a:t>39Il sortit et se rendit comme d’habitude au </a:t>
                      </a:r>
                      <a:r>
                        <a:rPr lang="fr-FR" sz="1100" dirty="0">
                          <a:solidFill>
                            <a:srgbClr val="FF0000"/>
                          </a:solidFill>
                        </a:rPr>
                        <a:t>mont des Oliviers</a:t>
                      </a:r>
                      <a:r>
                        <a:rPr lang="fr-FR" sz="1100" dirty="0"/>
                        <a:t>, et les disciples le suivirent.</a:t>
                      </a:r>
                    </a:p>
                    <a:p>
                      <a:r>
                        <a:rPr lang="fr-FR" sz="1100" dirty="0"/>
                        <a:t>40Arrivé sur place, il leur dit : « </a:t>
                      </a:r>
                      <a:r>
                        <a:rPr lang="fr-FR" sz="1100" dirty="0">
                          <a:solidFill>
                            <a:srgbClr val="FF0000"/>
                          </a:solidFill>
                        </a:rPr>
                        <a:t>Priez pour ne pas tomber au pouvoir de la tentation. »</a:t>
                      </a:r>
                    </a:p>
                    <a:p>
                      <a:r>
                        <a:rPr lang="fr-FR" sz="1100" dirty="0"/>
                        <a:t>41Et lui s’éloigna d’eux à peu près à la distance d’un jet de pierre ; s’étant mis à genoux, il priait, disant :</a:t>
                      </a:r>
                    </a:p>
                    <a:p>
                      <a:r>
                        <a:rPr lang="fr-FR" sz="1100" dirty="0"/>
                        <a:t>42« </a:t>
                      </a:r>
                      <a:r>
                        <a:rPr lang="fr-FR" sz="1100" dirty="0">
                          <a:solidFill>
                            <a:srgbClr val="FF0000"/>
                          </a:solidFill>
                        </a:rPr>
                        <a:t>Père</a:t>
                      </a:r>
                      <a:r>
                        <a:rPr lang="fr-FR" sz="1100" dirty="0"/>
                        <a:t>, si tu veux écarter de moi cette coupe… Pourtant, que ce ne soit pas ma volonté mais la tienne qui se réalise ! »</a:t>
                      </a:r>
                    </a:p>
                    <a:p>
                      <a:r>
                        <a:rPr lang="fr-FR" sz="1100" dirty="0">
                          <a:solidFill>
                            <a:srgbClr val="FF0000"/>
                          </a:solidFill>
                        </a:rPr>
                        <a:t>43 Alors lui apparut du ciel un ange qui le fortifiait.</a:t>
                      </a:r>
                    </a:p>
                    <a:p>
                      <a:r>
                        <a:rPr lang="fr-FR" sz="1100" dirty="0">
                          <a:solidFill>
                            <a:srgbClr val="FF0000"/>
                          </a:solidFill>
                        </a:rPr>
                        <a:t>44Pris d’angoisse, il priait plus instamment, et sa sueur devint comme des caillots de sang qui tombaient à terre.</a:t>
                      </a:r>
                    </a:p>
                    <a:p>
                      <a:r>
                        <a:rPr lang="fr-FR" sz="1100" dirty="0"/>
                        <a:t>45Quand, après cette prière, il se releva et vint vers les disciples, il les trouva endormis de tristesse.</a:t>
                      </a:r>
                    </a:p>
                    <a:p>
                      <a:r>
                        <a:rPr lang="fr-FR" sz="1100" dirty="0"/>
                        <a:t>46Il leur dit : « Quoi ! Vous dormez ! Levez-vous et priez afin de ne pas tomber au pouvoir de la tentation ! »</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re 1">
            <a:extLst>
              <a:ext uri="{FF2B5EF4-FFF2-40B4-BE49-F238E27FC236}">
                <a16:creationId xmlns:a16="http://schemas.microsoft.com/office/drawing/2014/main" id="{ACD4B27E-1ECD-4BA0-A9CC-A2C723C0DB8F}"/>
              </a:ext>
            </a:extLst>
          </p:cNvPr>
          <p:cNvSpPr>
            <a:spLocks noGrp="1" noChangeArrowheads="1"/>
          </p:cNvSpPr>
          <p:nvPr>
            <p:ph type="title"/>
          </p:nvPr>
        </p:nvSpPr>
        <p:spPr>
          <a:xfrm>
            <a:off x="685800" y="2060575"/>
            <a:ext cx="7772400" cy="1143000"/>
          </a:xfrm>
        </p:spPr>
        <p:txBody>
          <a:bodyPr/>
          <a:lstStyle/>
          <a:p>
            <a:r>
              <a:rPr lang="fr-FR" altLang="fr-FR"/>
              <a:t>L’arrestation</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4BF0C785-059F-4A02-8471-4260A15FB10C}"/>
              </a:ext>
            </a:extLst>
          </p:cNvPr>
          <p:cNvGraphicFramePr>
            <a:graphicFrameLocks noGrp="1"/>
          </p:cNvGraphicFramePr>
          <p:nvPr/>
        </p:nvGraphicFramePr>
        <p:xfrm>
          <a:off x="0" y="260350"/>
          <a:ext cx="9144000" cy="5827713"/>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370901">
                <a:tc>
                  <a:txBody>
                    <a:bodyPr/>
                    <a:lstStyle/>
                    <a:p>
                      <a:pPr algn="ctr"/>
                      <a:r>
                        <a:rPr lang="fr-FR" sz="1100" dirty="0">
                          <a:solidFill>
                            <a:schemeClr val="tx1"/>
                          </a:solidFill>
                        </a:rPr>
                        <a:t>Mt 16,47-57</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100" dirty="0">
                          <a:solidFill>
                            <a:schemeClr val="tx1"/>
                          </a:solidFill>
                        </a:rPr>
                        <a:t>Mc 14,43-52</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100" dirty="0" err="1">
                          <a:solidFill>
                            <a:schemeClr val="tx1"/>
                          </a:solidFill>
                        </a:rPr>
                        <a:t>Lc</a:t>
                      </a:r>
                      <a:r>
                        <a:rPr lang="fr-FR" sz="1100" dirty="0">
                          <a:solidFill>
                            <a:schemeClr val="tx1"/>
                          </a:solidFill>
                        </a:rPr>
                        <a:t> 22,47-53</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56812">
                <a:tc>
                  <a:txBody>
                    <a:bodyPr/>
                    <a:lstStyle/>
                    <a:p>
                      <a:r>
                        <a:rPr lang="fr-FR" sz="1100" dirty="0"/>
                        <a:t>47Il parlait encore quand arriva Judas, l’un des Douze, avec toute une troupe armée d’épées et de bâtons, envoyée par les grands prêtres et les anciens du peuple.</a:t>
                      </a:r>
                    </a:p>
                    <a:p>
                      <a:r>
                        <a:rPr lang="fr-FR" sz="1100" dirty="0"/>
                        <a:t>48Celui qui le livrait leur avait donné un signe : « Celui à qui je donnerai un baiser, avait-il dit, c’est lui, arrêtez-le ! »</a:t>
                      </a:r>
                    </a:p>
                    <a:p>
                      <a:r>
                        <a:rPr lang="fr-FR" sz="1100" dirty="0"/>
                        <a:t>49Aussitôt il s’avança vers Jésus et dit : « Salut, rabbi ! » Et il lui donna un baiser.</a:t>
                      </a:r>
                    </a:p>
                    <a:p>
                      <a:r>
                        <a:rPr lang="fr-FR" sz="1100" dirty="0"/>
                        <a:t>50Jésus lui dit : « Mon ami, fais ta besogne ! » S’avançant alors, ils mirent la main sur Jésus et l’arrêtèrent.</a:t>
                      </a:r>
                    </a:p>
                    <a:p>
                      <a:r>
                        <a:rPr lang="fr-FR" sz="1100" dirty="0"/>
                        <a:t>51Et voici, un de ceux qui étaient avec Jésus, portant la main à son épée, la tira, frappa le serviteur du grand prêtre et lui emporta l’oreille.</a:t>
                      </a:r>
                    </a:p>
                    <a:p>
                      <a:r>
                        <a:rPr lang="fr-FR" sz="1100" dirty="0"/>
                        <a:t>52Alors Jésus lui dit : « Remets ton épée à sa place, car tous ceux qui prennent l’épée périront par l’épée.</a:t>
                      </a:r>
                    </a:p>
                    <a:p>
                      <a:r>
                        <a:rPr lang="fr-FR" sz="1100" dirty="0"/>
                        <a:t>53Penses-tu que je ne puisse faire appel à mon Père, qui mettrait aussitôt à ma disposition plus de douze légions d’anges ?</a:t>
                      </a:r>
                    </a:p>
                    <a:p>
                      <a:r>
                        <a:rPr lang="fr-FR" sz="1100" dirty="0"/>
                        <a:t>54Comment s’accompliraient alors les Ecritures selon lesquelles il faut qu’il en soit ainsi ? »</a:t>
                      </a:r>
                    </a:p>
                    <a:p>
                      <a:r>
                        <a:rPr lang="fr-FR" sz="1100" dirty="0"/>
                        <a:t>55En cette heure-là, Jésus dit aux foules : « Comme pour un hors-la-loi vous êtes partis avec des épées et des bâtons, pour vous saisir de moi ! Chaque jour j’étais dans le temple assis à enseigner, et vous ne m’avez pas arrêté.</a:t>
                      </a:r>
                    </a:p>
                    <a:p>
                      <a:r>
                        <a:rPr lang="fr-FR" sz="1100" dirty="0"/>
                        <a:t>56Mais tout cela est arrivé pour que s’accomplissent les écrits des prophètes. » Alors les disciples l’abandonnèrent tous et prirent la fuite.</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a:t>43Au même instant, comme il parlait encore, survient Judas, l’un des Douze, avec une troupe armée d’épées et de bâtons, qui venait de la part des grands prêtres, des scribes et des anciens.</a:t>
                      </a:r>
                    </a:p>
                    <a:p>
                      <a:r>
                        <a:rPr lang="fr-FR" sz="1100" dirty="0"/>
                        <a:t>44Celui qui le livrait avait convenu avec eux d’un signal : « Celui à qui je donnerai un baiser, avait-il dit, c’est lui ! Arrêtez-le et emmenez-le sous bonne garde. »</a:t>
                      </a:r>
                    </a:p>
                    <a:p>
                      <a:r>
                        <a:rPr lang="fr-FR" sz="1100" dirty="0"/>
                        <a:t>45Sitôt arrivé, il s’avance vers lui et lui dit : « Rabbi. » Et il lui donna un baiser.</a:t>
                      </a:r>
                    </a:p>
                    <a:p>
                      <a:r>
                        <a:rPr lang="fr-FR" sz="1100" dirty="0"/>
                        <a:t>46Les autres mirent la main sur lui et l’arrêtèrent.</a:t>
                      </a:r>
                    </a:p>
                    <a:p>
                      <a:r>
                        <a:rPr lang="fr-FR" sz="1100" dirty="0"/>
                        <a:t>47L’un de ceux qui étaient là tira l’épée, frappa le serviteur du Grand Prêtre et lui emporta l’oreille.</a:t>
                      </a:r>
                    </a:p>
                    <a:p>
                      <a:r>
                        <a:rPr lang="fr-FR" sz="1100" dirty="0"/>
                        <a:t>48Prenant la parole, Jésus leur dit : « Comme pour un hors-la-loi, vous êtes partis avec des épées et des bâtons pour vous saisir de moi !</a:t>
                      </a:r>
                    </a:p>
                    <a:p>
                      <a:r>
                        <a:rPr lang="fr-FR" sz="1100" dirty="0"/>
                        <a:t>49Chaque jour, j’étais parmi vous dans le temple à enseigner et vous ne m’avez pas arrêté. Mais c’est pour que les Ecritures soient accomplies. »</a:t>
                      </a:r>
                    </a:p>
                    <a:p>
                      <a:r>
                        <a:rPr lang="fr-FR" sz="1100" dirty="0"/>
                        <a:t>50Et tous l’abandonnèrent et prirent la fuite.</a:t>
                      </a:r>
                    </a:p>
                    <a:p>
                      <a:r>
                        <a:rPr lang="fr-FR" sz="1100" dirty="0"/>
                        <a:t>51Un jeune homme le suivait, n’ayant qu’un drap sur le corps. On l’arrête,</a:t>
                      </a:r>
                    </a:p>
                    <a:p>
                      <a:r>
                        <a:rPr lang="fr-FR" sz="1100" dirty="0"/>
                        <a:t>52mais lui, lâchant le drap, s’enfuit tout nu.</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a:t>47Il parlait encore quand survint une troupe. Celui qu’on appelait Judas, un des Douze, marchait à sa tête ; il s’approcha de Jésus pour lui donner un baiser.</a:t>
                      </a:r>
                    </a:p>
                    <a:p>
                      <a:r>
                        <a:rPr lang="fr-FR" sz="1100" dirty="0"/>
                        <a:t>48Jésus lui dit : « Judas, c’est par un baiser que tu livres le Fils de l’homme ! »</a:t>
                      </a:r>
                    </a:p>
                    <a:p>
                      <a:r>
                        <a:rPr lang="fr-FR" sz="1100" dirty="0"/>
                        <a:t>49Voyant ce qui allait se passer, ceux qui entouraient Jésus lui dirent : « Seigneur, frapperons-nous de l’épée ? »</a:t>
                      </a:r>
                    </a:p>
                    <a:p>
                      <a:r>
                        <a:rPr lang="fr-FR" sz="1100" dirty="0"/>
                        <a:t>50Et l’un d’eux frappa le serviteur du grand prêtre et lui emporta l’oreille droite.</a:t>
                      </a:r>
                    </a:p>
                    <a:p>
                      <a:r>
                        <a:rPr lang="fr-FR" sz="1100" dirty="0"/>
                        <a:t>51Mais Jésus prit la parole : « Laissez faire, même ceci », dit-il et, lui touchant l’oreille, il le guérit.</a:t>
                      </a:r>
                    </a:p>
                    <a:p>
                      <a:r>
                        <a:rPr lang="fr-FR" sz="1100" dirty="0"/>
                        <a:t>52Jésus dit alors à ceux qui s’étaient portés contre lui, grands prêtres, chefs des gardes du temple et anciens : « Comme pour un bandit, vous êtes partis avec des épées et des bâtons !</a:t>
                      </a:r>
                    </a:p>
                    <a:p>
                      <a:r>
                        <a:rPr lang="fr-FR" sz="1100" dirty="0"/>
                        <a:t>53Quand j’étais avec vous chaque jour dans le temple, vous n’avez pas mis la main sur moi ; mais c’est maintenant votre heure, c’est le pouvoir des ténèbres. »</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C4BE6C2F-C016-4BDE-9EF3-E8B11F3D7D72}"/>
              </a:ext>
            </a:extLst>
          </p:cNvPr>
          <p:cNvGraphicFramePr>
            <a:graphicFrameLocks noGrp="1"/>
          </p:cNvGraphicFramePr>
          <p:nvPr>
            <p:extLst>
              <p:ext uri="{D42A27DB-BD31-4B8C-83A1-F6EECF244321}">
                <p14:modId xmlns:p14="http://schemas.microsoft.com/office/powerpoint/2010/main" val="1234747802"/>
              </p:ext>
            </p:extLst>
          </p:nvPr>
        </p:nvGraphicFramePr>
        <p:xfrm>
          <a:off x="0" y="260350"/>
          <a:ext cx="9144000" cy="6162115"/>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370901">
                <a:tc>
                  <a:txBody>
                    <a:bodyPr/>
                    <a:lstStyle/>
                    <a:p>
                      <a:pPr algn="ctr"/>
                      <a:r>
                        <a:rPr lang="fr-FR" sz="1100" dirty="0">
                          <a:solidFill>
                            <a:schemeClr val="tx1"/>
                          </a:solidFill>
                        </a:rPr>
                        <a:t>Mt 16,47-57</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100" dirty="0">
                          <a:solidFill>
                            <a:schemeClr val="tx1"/>
                          </a:solidFill>
                        </a:rPr>
                        <a:t>Mc 14,43-52</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100" dirty="0" err="1">
                          <a:solidFill>
                            <a:schemeClr val="tx1"/>
                          </a:solidFill>
                        </a:rPr>
                        <a:t>Lc</a:t>
                      </a:r>
                      <a:r>
                        <a:rPr lang="fr-FR" sz="1100" dirty="0">
                          <a:solidFill>
                            <a:schemeClr val="tx1"/>
                          </a:solidFill>
                        </a:rPr>
                        <a:t> 22,47-53</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56812">
                <a:tc>
                  <a:txBody>
                    <a:bodyPr/>
                    <a:lstStyle/>
                    <a:p>
                      <a:r>
                        <a:rPr lang="fr-FR" sz="1100" dirty="0"/>
                        <a:t>47Il parlait encore quand arriva Judas, l’un des Douze, avec toute une troupe armée d’épées et de bâtons, envoyée par les grands prêtres et les anciens </a:t>
                      </a:r>
                      <a:r>
                        <a:rPr lang="fr-FR" sz="1100" dirty="0">
                          <a:solidFill>
                            <a:srgbClr val="FF6600"/>
                          </a:solidFill>
                        </a:rPr>
                        <a:t>du peuple.</a:t>
                      </a:r>
                    </a:p>
                    <a:p>
                      <a:r>
                        <a:rPr lang="fr-FR" sz="1100" dirty="0"/>
                        <a:t>48Celui qui le livrait leur avait donné un signe : « Celui à qui je donnerai un baiser, avait-il dit, c’est lui, arrêtez-le ! »</a:t>
                      </a:r>
                    </a:p>
                    <a:p>
                      <a:r>
                        <a:rPr lang="fr-FR" sz="1100" dirty="0"/>
                        <a:t>49Aussitôt il s’avança vers Jésus et dit : « Salut, rabbi ! » Et il lui donna un baiser.</a:t>
                      </a:r>
                    </a:p>
                    <a:p>
                      <a:r>
                        <a:rPr lang="fr-FR" sz="1100" dirty="0">
                          <a:solidFill>
                            <a:srgbClr val="FF6600"/>
                          </a:solidFill>
                        </a:rPr>
                        <a:t>50Jésus lui dit : « Mon ami, fais ta besogne ! » </a:t>
                      </a:r>
                      <a:r>
                        <a:rPr lang="fr-FR" sz="1100" dirty="0"/>
                        <a:t>S’avançant alors, ils mirent la main sur Jésus et l’arrêtèrent.</a:t>
                      </a:r>
                    </a:p>
                    <a:p>
                      <a:endParaRPr lang="fr-FR" sz="1100" dirty="0"/>
                    </a:p>
                    <a:p>
                      <a:endParaRPr lang="fr-FR" sz="1100" dirty="0"/>
                    </a:p>
                    <a:p>
                      <a:r>
                        <a:rPr lang="fr-FR" sz="1100" dirty="0"/>
                        <a:t>51Et voici, un de ceux qui étaient avec Jésus, portant la main à son épée, la tira, frappa le serviteur du grand prêtre et lui emporta l’oreille.</a:t>
                      </a:r>
                    </a:p>
                    <a:p>
                      <a:r>
                        <a:rPr lang="fr-FR" sz="1100" dirty="0">
                          <a:solidFill>
                            <a:srgbClr val="FF6600"/>
                          </a:solidFill>
                        </a:rPr>
                        <a:t>52Alors Jésus lui dit : « Remets ton épée à sa place, car tous ceux qui prennent l’épée périront par l’épée.</a:t>
                      </a:r>
                    </a:p>
                    <a:p>
                      <a:r>
                        <a:rPr lang="fr-FR" sz="1100" dirty="0">
                          <a:solidFill>
                            <a:srgbClr val="FF6600"/>
                          </a:solidFill>
                        </a:rPr>
                        <a:t>53Penses-tu que je ne puisse faire appel à mon Père, qui mettrait aussitôt à ma disposition plus de douze légions d’anges ?</a:t>
                      </a:r>
                    </a:p>
                    <a:p>
                      <a:r>
                        <a:rPr lang="fr-FR" sz="1100" dirty="0"/>
                        <a:t>54Comment s’accompliraient alors les Ecritures selon lesquelles il faut qu’il en soit ainsi ? »</a:t>
                      </a:r>
                    </a:p>
                    <a:p>
                      <a:r>
                        <a:rPr lang="fr-FR" sz="1100" dirty="0"/>
                        <a:t>55En cette heure-là, Jésus dit aux foules : « Comme pour un hors-la-loi vous êtes partis avec des épées et des bâtons, pour vous saisir de moi ! Chaque jour j’étais dans le temple assis à enseigner, et vous ne m’avez pas arrêté.</a:t>
                      </a:r>
                    </a:p>
                    <a:p>
                      <a:r>
                        <a:rPr lang="fr-FR" sz="1100" dirty="0"/>
                        <a:t>56Mais tout cela est arrivé pour que s’accomplissent les écrits des prophètes. » Alors les disciples l’abandonnèrent tous et prirent la fuite.</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100" dirty="0"/>
                        <a:t>43Au même instant, comme il parlait encore, survient Judas, l’un des Douze, avec une troupe armée d’épées et de bâtons, qui venait de la part des grands prêtres, </a:t>
                      </a:r>
                      <a:r>
                        <a:rPr lang="fr-FR" sz="1100" dirty="0">
                          <a:solidFill>
                            <a:schemeClr val="accent2"/>
                          </a:solidFill>
                        </a:rPr>
                        <a:t>des scribes </a:t>
                      </a:r>
                      <a:r>
                        <a:rPr lang="fr-FR" sz="1100" dirty="0"/>
                        <a:t>et des anciens.</a:t>
                      </a:r>
                    </a:p>
                    <a:p>
                      <a:r>
                        <a:rPr lang="fr-FR" sz="1100" dirty="0"/>
                        <a:t>44Celui qui le livrait avait convenu avec eux d’un signal : « Celui à qui je donnerai un baiser, avait-il dit, c’est lui ! Arrêtez-le et emmenez-le sous bonne garde. »</a:t>
                      </a:r>
                    </a:p>
                    <a:p>
                      <a:r>
                        <a:rPr lang="fr-FR" sz="1100" dirty="0"/>
                        <a:t>45Sitôt arrivé, il s’avance vers lui et lui dit : « Rabbi. » Et il lui donna un baiser.</a:t>
                      </a:r>
                    </a:p>
                    <a:p>
                      <a:r>
                        <a:rPr lang="fr-FR" sz="1100" dirty="0"/>
                        <a:t>46Les autres mirent la main sur lui et l’arrêtèrent.</a:t>
                      </a:r>
                    </a:p>
                    <a:p>
                      <a:endParaRPr lang="fr-FR" sz="1100" dirty="0"/>
                    </a:p>
                    <a:p>
                      <a:endParaRPr lang="fr-FR" sz="1100" dirty="0"/>
                    </a:p>
                    <a:p>
                      <a:endParaRPr lang="fr-FR" sz="1100" dirty="0"/>
                    </a:p>
                    <a:p>
                      <a:r>
                        <a:rPr lang="fr-FR" sz="1100" dirty="0"/>
                        <a:t>47L’un de ceux qui étaient là tira l’épée, frappa le serviteur du Grand Prêtre et lui emporta l’oreille.</a:t>
                      </a:r>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r>
                        <a:rPr lang="fr-FR" sz="1100" dirty="0"/>
                        <a:t>48Prenant la parole, Jésus leur dit : « Comme pour un hors-la-loi, vous êtes partis avec des épées et des bâtons pour vous saisir de moi !</a:t>
                      </a:r>
                    </a:p>
                    <a:p>
                      <a:r>
                        <a:rPr lang="fr-FR" sz="1100" dirty="0"/>
                        <a:t>49Chaque jour, j’étais parmi vous dans le temple à enseigner et vous ne m’avez pas arrêté. Mais c’est pour que les Ecritures soient accomplies. »</a:t>
                      </a:r>
                    </a:p>
                    <a:p>
                      <a:r>
                        <a:rPr lang="fr-FR" sz="1100" dirty="0"/>
                        <a:t>50Et tous l’abandonnèrent et prirent la fuite.</a:t>
                      </a:r>
                    </a:p>
                    <a:p>
                      <a:r>
                        <a:rPr lang="fr-FR" sz="1100" dirty="0">
                          <a:solidFill>
                            <a:schemeClr val="accent2"/>
                          </a:solidFill>
                        </a:rPr>
                        <a:t>51Un jeune homme le suivait, n’ayant qu’un drap sur le corps. On l’arrête,</a:t>
                      </a:r>
                    </a:p>
                    <a:p>
                      <a:r>
                        <a:rPr lang="fr-FR" sz="1100" dirty="0">
                          <a:solidFill>
                            <a:schemeClr val="accent2"/>
                          </a:solidFill>
                        </a:rPr>
                        <a:t>52mais lui, lâchant le drap, s’enfuit tout nu.</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100" dirty="0"/>
                        <a:t>47Il parlait encore quand survint une </a:t>
                      </a:r>
                      <a:r>
                        <a:rPr lang="fr-FR" sz="1100" dirty="0">
                          <a:solidFill>
                            <a:srgbClr val="FF0000"/>
                          </a:solidFill>
                        </a:rPr>
                        <a:t>troupe</a:t>
                      </a:r>
                      <a:r>
                        <a:rPr lang="fr-FR" sz="1100" dirty="0"/>
                        <a:t>. </a:t>
                      </a:r>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r>
                        <a:rPr lang="fr-FR" sz="1100" dirty="0"/>
                        <a:t>Celui qu’on appelait Judas, un des Douze, marchait à sa tête ; il s’approcha de Jésus pour lui donner un baiser.</a:t>
                      </a:r>
                    </a:p>
                    <a:p>
                      <a:r>
                        <a:rPr lang="fr-FR" sz="1100" dirty="0">
                          <a:solidFill>
                            <a:srgbClr val="FF0000"/>
                          </a:solidFill>
                        </a:rPr>
                        <a:t>48Jésus lui dit : « Judas, c’est par un baiser que tu livres le Fils de l’homme ! »</a:t>
                      </a:r>
                    </a:p>
                    <a:p>
                      <a:endParaRPr lang="fr-FR" sz="1100" dirty="0">
                        <a:solidFill>
                          <a:srgbClr val="FF0000"/>
                        </a:solidFill>
                      </a:endParaRPr>
                    </a:p>
                    <a:p>
                      <a:r>
                        <a:rPr lang="fr-FR" sz="1100" dirty="0">
                          <a:solidFill>
                            <a:srgbClr val="FF0000"/>
                          </a:solidFill>
                        </a:rPr>
                        <a:t>49Voyant ce qui allait se passer, ceux qui entouraient Jésus lui dirent : « Seigneur, frapperons-nous de l’épée ? »</a:t>
                      </a:r>
                    </a:p>
                    <a:p>
                      <a:r>
                        <a:rPr lang="fr-FR" sz="1100" dirty="0"/>
                        <a:t>50Et l’un d’eux frappa le serviteur du grand prêtre et lui emporta l’oreille droite.</a:t>
                      </a:r>
                    </a:p>
                    <a:p>
                      <a:r>
                        <a:rPr lang="fr-FR" sz="1100" dirty="0"/>
                        <a:t>51Mais Jésus prit la parole : « Laissez faire, même ceci », dit-il et</a:t>
                      </a:r>
                      <a:r>
                        <a:rPr lang="fr-FR" sz="1100" dirty="0">
                          <a:solidFill>
                            <a:srgbClr val="FF0000"/>
                          </a:solidFill>
                        </a:rPr>
                        <a:t>, lui touchant l’oreille, il le guérit.</a:t>
                      </a:r>
                    </a:p>
                    <a:p>
                      <a:endParaRPr lang="fr-FR" sz="1100" dirty="0"/>
                    </a:p>
                    <a:p>
                      <a:endParaRPr lang="fr-FR" sz="1100" dirty="0"/>
                    </a:p>
                    <a:p>
                      <a:r>
                        <a:rPr lang="fr-FR" sz="1100" dirty="0"/>
                        <a:t>52Jésus dit alors à ceux qui s’étaient portés contre lui, grands prêtres, chefs des gardes du temple et anciens : « Comme pour un bandit, vous êtes partis avec des épées et des bâtons !</a:t>
                      </a:r>
                    </a:p>
                    <a:p>
                      <a:r>
                        <a:rPr lang="fr-FR" sz="1100" dirty="0"/>
                        <a:t>53Quand j’étais avec vous chaque jour dans le temple, vous n’avez pas mis la main sur moi </a:t>
                      </a:r>
                      <a:r>
                        <a:rPr lang="fr-FR" sz="1100" dirty="0">
                          <a:solidFill>
                            <a:srgbClr val="FF0000"/>
                          </a:solidFill>
                        </a:rPr>
                        <a:t>; mais c’est maintenant votre heure, c’est le pouvoir des ténèbres. »</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ZoneTexte 2">
            <a:extLst>
              <a:ext uri="{FF2B5EF4-FFF2-40B4-BE49-F238E27FC236}">
                <a16:creationId xmlns:a16="http://schemas.microsoft.com/office/drawing/2014/main" id="{1E1142FD-E794-43B9-B149-9553B0ADD7E3}"/>
              </a:ext>
            </a:extLst>
          </p:cNvPr>
          <p:cNvSpPr txBox="1">
            <a:spLocks noChangeArrowheads="1"/>
          </p:cNvSpPr>
          <p:nvPr/>
        </p:nvSpPr>
        <p:spPr bwMode="auto">
          <a:xfrm>
            <a:off x="0" y="0"/>
            <a:ext cx="9144000"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FontTx/>
              <a:buNone/>
            </a:pPr>
            <a:r>
              <a:rPr lang="fr-FR" altLang="fr-FR" sz="1800" b="1" dirty="0"/>
              <a:t>Matthieu : livre des origines de Jésus Christ</a:t>
            </a:r>
          </a:p>
          <a:p>
            <a:pPr>
              <a:spcBef>
                <a:spcPct val="0"/>
              </a:spcBef>
              <a:buFontTx/>
              <a:buNone/>
            </a:pPr>
            <a:r>
              <a:rPr lang="fr-FR" altLang="fr-FR" sz="1800" dirty="0"/>
              <a:t>Les questions auxquelles répond le récit de l’enfance selon Matthieu sont : </a:t>
            </a:r>
            <a:r>
              <a:rPr lang="fr-FR" altLang="fr-FR" sz="1800" i="1" dirty="0"/>
              <a:t>Qui est Jésus et d’où est-il?</a:t>
            </a:r>
            <a:r>
              <a:rPr lang="fr-FR" altLang="fr-FR" sz="1800" dirty="0"/>
              <a:t> On retrouve ici un condensé de l’essentiel de l’évangile de Matthieu : Jésus, Messie d’</a:t>
            </a:r>
            <a:r>
              <a:rPr lang="fr-FR" altLang="fr-FR" sz="1800" dirty="0" err="1"/>
              <a:t>lsraël</a:t>
            </a:r>
            <a:r>
              <a:rPr lang="fr-FR" altLang="fr-FR" sz="1800" dirty="0"/>
              <a:t> (Christ en grec), fils de David et d’Abraham, est rejeté par son peuple et accueilli par les païens (représentés ici par les mages venus d'Orient). </a:t>
            </a:r>
            <a:r>
              <a:rPr lang="fr-FR" altLang="fr-FR" sz="1800" i="1" dirty="0"/>
              <a:t>Qui est Jésus?</a:t>
            </a:r>
            <a:r>
              <a:rPr lang="fr-FR" altLang="fr-FR" sz="1800" dirty="0"/>
              <a:t> Le Messie, fils de David, annoncé par les prophètes, conçu de l’Esprit Saint, est né de la Vierge Marie, l’épouse de Joseph. Jésus est légalement le fils de Joseph, de la lignée de David, mais il est en fait le Fils du Seigneur, le Fils de Dieu. </a:t>
            </a:r>
            <a:r>
              <a:rPr lang="fr-FR" altLang="fr-FR" sz="1800" i="1" dirty="0"/>
              <a:t>D’où est-il?</a:t>
            </a:r>
            <a:r>
              <a:rPr lang="fr-FR" altLang="fr-FR" sz="1800" dirty="0"/>
              <a:t> Né à Bethléem ; à l’image d’</a:t>
            </a:r>
            <a:r>
              <a:rPr lang="fr-FR" altLang="fr-FR" sz="1800" dirty="0" err="1"/>
              <a:t>lsraël</a:t>
            </a:r>
            <a:r>
              <a:rPr lang="fr-FR" altLang="fr-FR" sz="1800" dirty="0"/>
              <a:t> il doit fuir la persécution, revenir d’Égypte pour s’installer à Nazareth. </a:t>
            </a:r>
            <a:r>
              <a:rPr lang="fr-FR" altLang="fr-FR" sz="1800" i="1" dirty="0"/>
              <a:t>De qui est-il?</a:t>
            </a:r>
            <a:r>
              <a:rPr lang="fr-FR" altLang="fr-FR" sz="1800" dirty="0"/>
              <a:t> de Dieu.</a:t>
            </a:r>
          </a:p>
          <a:p>
            <a:pPr>
              <a:spcBef>
                <a:spcPct val="0"/>
              </a:spcBef>
              <a:buFontTx/>
              <a:buNone/>
            </a:pPr>
            <a:endParaRPr lang="fr-FR" altLang="fr-FR" sz="1800" dirty="0"/>
          </a:p>
          <a:p>
            <a:pPr>
              <a:spcBef>
                <a:spcPct val="0"/>
              </a:spcBef>
              <a:buFontTx/>
              <a:buNone/>
            </a:pPr>
            <a:r>
              <a:rPr lang="fr-FR" altLang="fr-FR" sz="1800" b="1" dirty="0"/>
              <a:t>Luc : un prologue christologique</a:t>
            </a:r>
          </a:p>
          <a:p>
            <a:pPr>
              <a:spcBef>
                <a:spcPct val="0"/>
              </a:spcBef>
              <a:buFontTx/>
              <a:buNone/>
            </a:pPr>
            <a:r>
              <a:rPr lang="fr-FR" altLang="fr-FR" sz="1800" dirty="0"/>
              <a:t>Ces récits tirent leur raison et leur force de </a:t>
            </a:r>
            <a:r>
              <a:rPr lang="fr-FR" altLang="fr-FR" sz="1800" i="1" dirty="0"/>
              <a:t>l’événement pascal.</a:t>
            </a:r>
            <a:r>
              <a:rPr lang="fr-FR" altLang="fr-FR" sz="1800" dirty="0"/>
              <a:t> Ils impliquent une confession de foi qui projette au commencement de la vie de Jésus la lumière de Pâques. Comme pour un livre, l’introduction est la plupart du temps écrite en dernier, même après la conclusion, car il faut savoir exactement où l’on va pour la concevoir clairement. La présentation de la plénitude du Christ enfant est illustrée par Luc à la lumière de la résurrection. Cette présentation globale des deux premiers chapitres sera progressivement éclairée par la suite du récit évangélique. Dès le début du livre et en conséquence dès le commencement de sa vie, Jésus est déjà présenté comme le Fils de David, le sauveur, le Christ Seigneur, le Fils de Dieu (ce titre exprime en Luc la foi en la divinité de Jésus). Jésus est désigné comme le sauveur de son peuple et des nations ; mais on laisse entrevoir qu’il sera un signe de contradiction au sein d’</a:t>
            </a:r>
            <a:r>
              <a:rPr lang="fr-FR" altLang="fr-FR" sz="1800" dirty="0" err="1"/>
              <a:t>lsraël</a:t>
            </a:r>
            <a:r>
              <a:rPr lang="fr-FR" altLang="fr-FR" sz="1800" dirty="0"/>
              <a:t>.</a:t>
            </a:r>
          </a:p>
          <a:p>
            <a:pPr>
              <a:spcBef>
                <a:spcPct val="0"/>
              </a:spcBef>
              <a:buFontTx/>
              <a:buNone/>
            </a:pPr>
            <a:r>
              <a:rPr lang="fr-FR" altLang="fr-FR" sz="1800" i="1" dirty="0"/>
              <a:t>Laurent Lafontaine est bibliste et prêtre du diocèse de Montréal.</a:t>
            </a:r>
            <a:endParaRPr lang="fr-FR" altLang="fr-FR" sz="18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re 1">
            <a:extLst>
              <a:ext uri="{FF2B5EF4-FFF2-40B4-BE49-F238E27FC236}">
                <a16:creationId xmlns:a16="http://schemas.microsoft.com/office/drawing/2014/main" id="{D930A125-116D-4A35-9B3A-BB863AF67685}"/>
              </a:ext>
            </a:extLst>
          </p:cNvPr>
          <p:cNvSpPr>
            <a:spLocks noGrp="1" noChangeArrowheads="1"/>
          </p:cNvSpPr>
          <p:nvPr>
            <p:ph type="title"/>
          </p:nvPr>
        </p:nvSpPr>
        <p:spPr/>
        <p:txBody>
          <a:bodyPr/>
          <a:lstStyle/>
          <a:p>
            <a:r>
              <a:rPr lang="fr-FR" altLang="fr-FR"/>
              <a:t>La crucifixion</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CD4EC675-E940-4811-8B84-EDF67BFC18DB}"/>
              </a:ext>
            </a:extLst>
          </p:cNvPr>
          <p:cNvGraphicFramePr>
            <a:graphicFrameLocks noGrp="1"/>
          </p:cNvGraphicFramePr>
          <p:nvPr/>
        </p:nvGraphicFramePr>
        <p:xfrm>
          <a:off x="0" y="317500"/>
          <a:ext cx="9144000" cy="6131469"/>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370767">
                <a:tc>
                  <a:txBody>
                    <a:bodyPr/>
                    <a:lstStyle/>
                    <a:p>
                      <a:pPr algn="ctr"/>
                      <a:r>
                        <a:rPr lang="fr-FR" sz="1200" dirty="0">
                          <a:solidFill>
                            <a:schemeClr val="tx1"/>
                          </a:solidFill>
                        </a:rPr>
                        <a:t>Mt 17,32-44</a:t>
                      </a:r>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a:solidFill>
                            <a:schemeClr val="tx1"/>
                          </a:solidFill>
                        </a:rPr>
                        <a:t>Mc 15,21-32</a:t>
                      </a:r>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err="1">
                          <a:solidFill>
                            <a:schemeClr val="tx1"/>
                          </a:solidFill>
                        </a:rPr>
                        <a:t>Lc</a:t>
                      </a:r>
                      <a:r>
                        <a:rPr lang="fr-FR" sz="1200" dirty="0">
                          <a:solidFill>
                            <a:schemeClr val="tx1"/>
                          </a:solidFill>
                        </a:rPr>
                        <a:t> 23,33-42</a:t>
                      </a:r>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760158">
                <a:tc>
                  <a:txBody>
                    <a:bodyPr/>
                    <a:lstStyle/>
                    <a:p>
                      <a:r>
                        <a:rPr lang="fr-FR" sz="1200" dirty="0"/>
                        <a:t>32Comme ils sortaient, ils trouvèrent un homme de Cyrène, nommé Simon ; ils le requirent pour porter la croix de Jésus.</a:t>
                      </a:r>
                    </a:p>
                    <a:p>
                      <a:r>
                        <a:rPr lang="fr-FR" sz="1200" dirty="0"/>
                        <a:t>33Arrivés au lieu-dit Golgotha, ce qui veut dire lieu du Crâne,</a:t>
                      </a:r>
                    </a:p>
                    <a:p>
                      <a:r>
                        <a:rPr lang="fr-FR" sz="1200" dirty="0"/>
                        <a:t>34ils lui donnèrent à boire du vin mêlé de fiel. L’ayant goûté, il ne voulut pas boire.</a:t>
                      </a:r>
                    </a:p>
                    <a:p>
                      <a:r>
                        <a:rPr lang="fr-FR" sz="1200" dirty="0"/>
                        <a:t>35Quand ils l’eurent crucifié, ils partagèrent ses vêtements en tirant au sort.</a:t>
                      </a:r>
                    </a:p>
                    <a:p>
                      <a:r>
                        <a:rPr lang="fr-FR" sz="1200" dirty="0"/>
                        <a:t>36Et ils étaient là, assis, à le garder.</a:t>
                      </a:r>
                    </a:p>
                    <a:p>
                      <a:r>
                        <a:rPr lang="fr-FR" sz="1200" dirty="0"/>
                        <a:t>37Au-dessus de sa tête, ils avaient placé le motif de sa condamnation, ainsi libellé : « Celui-ci est Jésus, le roi des Juifs. »</a:t>
                      </a:r>
                    </a:p>
                    <a:p>
                      <a:r>
                        <a:rPr lang="fr-FR" sz="1200" dirty="0"/>
                        <a:t>38Deux bandits sont alors crucifiés avec lui, l’un à droite, l’autre à gauche.</a:t>
                      </a:r>
                    </a:p>
                    <a:p>
                      <a:r>
                        <a:rPr lang="fr-FR" sz="1200" dirty="0"/>
                        <a:t>39Les passants l’insultaient, hochant la tête</a:t>
                      </a:r>
                    </a:p>
                    <a:p>
                      <a:r>
                        <a:rPr lang="fr-FR" sz="1200" dirty="0"/>
                        <a:t>40et disant : « Toi qui détruis le sanctuaire et le rebâtis en trois jours, sauve-toi toi-même, si tu es le Fils de Dieu, et descends de la croix ! »</a:t>
                      </a:r>
                    </a:p>
                    <a:p>
                      <a:r>
                        <a:rPr lang="fr-FR" sz="1200" dirty="0"/>
                        <a:t>41De même, avec les scribes et les anciens, les grands prêtres se moquaient :</a:t>
                      </a:r>
                    </a:p>
                    <a:p>
                      <a:r>
                        <a:rPr lang="fr-FR" sz="1200" dirty="0"/>
                        <a:t>42« Il en a sauvé d’autres et il ne peut pas se sauver lui-même ! Il est Roi d’Israël, qu’il descende maintenant de la croix, et nous croirons en lui !</a:t>
                      </a:r>
                    </a:p>
                    <a:p>
                      <a:r>
                        <a:rPr lang="fr-FR" sz="1200" dirty="0"/>
                        <a:t>43Il a mis en Dieu sa confiance, que Dieu le délivre maintenant, s’il l’aime, car il a dit : “Je suis Fils de Dieu !” »</a:t>
                      </a:r>
                    </a:p>
                    <a:p>
                      <a:r>
                        <a:rPr lang="fr-FR" sz="1200" dirty="0"/>
                        <a:t>44Même les bandits crucifiés avec lui l’injuriaient de la même manière.</a:t>
                      </a:r>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a:t>21Ils réquisitionnent pour porter sa croix un passant, qui venait de la campagne, Simon de Cyrène, le père d’Alexandre et de Rufus.</a:t>
                      </a:r>
                    </a:p>
                    <a:p>
                      <a:r>
                        <a:rPr lang="fr-FR" sz="1200" dirty="0"/>
                        <a:t>22Et ils le mènent au lieu-dit Golgotha, ce qui signifie lieu du Crâne.</a:t>
                      </a:r>
                    </a:p>
                    <a:p>
                      <a:r>
                        <a:rPr lang="fr-FR" sz="1200" dirty="0"/>
                        <a:t>23Ils voulurent lui donner du vin mêlé de myrrhe, mais il n’en prit pas.</a:t>
                      </a:r>
                    </a:p>
                    <a:p>
                      <a:r>
                        <a:rPr lang="fr-FR" sz="1200" dirty="0"/>
                        <a:t>24Ils le crucifient, et ils partagent ses vêtements, en les tirant au sort pour savoir ce que chacun prendrait.</a:t>
                      </a:r>
                    </a:p>
                    <a:p>
                      <a:r>
                        <a:rPr lang="fr-FR" sz="1200" dirty="0"/>
                        <a:t>25Il était neuf heures quand ils le crucifièrent.</a:t>
                      </a:r>
                    </a:p>
                    <a:p>
                      <a:r>
                        <a:rPr lang="fr-FR" sz="1200" dirty="0"/>
                        <a:t>26L’inscription portant le motif de sa condamnation était ainsi libellée : « Le roi des Juifs ».</a:t>
                      </a:r>
                    </a:p>
                    <a:p>
                      <a:r>
                        <a:rPr lang="fr-FR" sz="1200" dirty="0"/>
                        <a:t>27Avec lui, ils crucifient deux bandits, l’un à sa droite, l’autre à sa gauche. [</a:t>
                      </a:r>
                    </a:p>
                    <a:p>
                      <a:r>
                        <a:rPr lang="fr-FR" sz="1200" dirty="0"/>
                        <a:t>28…]</a:t>
                      </a:r>
                    </a:p>
                    <a:p>
                      <a:r>
                        <a:rPr lang="fr-FR" sz="1200" dirty="0"/>
                        <a:t>29Les passants l’insultaient hochant la tête et disant : « Hé ! Toi qui détruis le sanctuaire et le rebâtis en trois jours,</a:t>
                      </a:r>
                    </a:p>
                    <a:p>
                      <a:r>
                        <a:rPr lang="fr-FR" sz="1200" dirty="0"/>
                        <a:t>30sauve-toi toi-même en descendant de la croix. »</a:t>
                      </a:r>
                    </a:p>
                    <a:p>
                      <a:r>
                        <a:rPr lang="fr-FR" sz="1200" dirty="0"/>
                        <a:t>31De même, les grands prêtres, avec les scribes, se moquaient entre eux : « Il en a sauvé d’autres, il ne peut pas se sauver lui-même !</a:t>
                      </a:r>
                    </a:p>
                    <a:p>
                      <a:r>
                        <a:rPr lang="fr-FR" sz="1200" dirty="0"/>
                        <a:t>32Le Messie, le roi d’Israël, qu’il descende maintenant de la croix, pour que nous voyions et que nous croyions ! » Ceux qui étaient crucifiés avec lui l’injuriaient.</a:t>
                      </a:r>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a:t>33Arrivés au lieu dit « le Crâne », ils l’y crucifièrent ainsi que les deux malfaiteurs, l’un à droite, et l’autre à gauche.</a:t>
                      </a:r>
                    </a:p>
                    <a:p>
                      <a:r>
                        <a:rPr lang="fr-FR" sz="1200" dirty="0"/>
                        <a:t>34Jésus disait : « Père, pardonne-leur car ils ne savent pas ce qu’ils font. » Et, pour partager ses vêtements, ils tirèrent au sort.</a:t>
                      </a:r>
                    </a:p>
                    <a:p>
                      <a:r>
                        <a:rPr lang="fr-FR" sz="1200" dirty="0"/>
                        <a:t>35Le peuple restait là à regarder ; les chefs, eux, ricanaient ; ils disaient : « Il en a sauvé d’autres. Qu’il se sauve lui-même s’il est le Messie de Dieu, l’Elu ! »</a:t>
                      </a:r>
                    </a:p>
                    <a:p>
                      <a:r>
                        <a:rPr lang="fr-FR" sz="1200" dirty="0"/>
                        <a:t>36Les soldats aussi se moquèrent de lui : s’approchant pour lui présenter du vinaigre, ils dirent :</a:t>
                      </a:r>
                    </a:p>
                    <a:p>
                      <a:r>
                        <a:rPr lang="fr-FR" sz="1200" dirty="0"/>
                        <a:t>37« Si tu es le roi des Juifs, sauve-toi toi-même. »</a:t>
                      </a:r>
                    </a:p>
                    <a:p>
                      <a:r>
                        <a:rPr lang="fr-FR" sz="1200" dirty="0"/>
                        <a:t>38Il y avait aussi une inscription au-dessus de lui : « C’est le roi des Juifs. »</a:t>
                      </a:r>
                    </a:p>
                    <a:p>
                      <a:r>
                        <a:rPr lang="fr-FR" sz="1200" dirty="0"/>
                        <a:t>39L’un des malfaiteurs crucifiés l’insultait : « N’es-tu pas le Messie ? Sauve-toi toi-même et nous aussi ! »</a:t>
                      </a:r>
                    </a:p>
                    <a:p>
                      <a:r>
                        <a:rPr lang="fr-FR" sz="1200" dirty="0"/>
                        <a:t>40 Mais l’autre le reprit en disant : « Tu n’as même pas la crainte de Dieu, toi qui subis la même peine !</a:t>
                      </a:r>
                    </a:p>
                    <a:p>
                      <a:r>
                        <a:rPr lang="fr-FR" sz="1200" dirty="0"/>
                        <a:t>41Pour nous, c’est juste : nous recevons ce que nos actes ont mérité ; mais lui n’a rien fait de mal. »</a:t>
                      </a:r>
                    </a:p>
                    <a:p>
                      <a:r>
                        <a:rPr lang="fr-FR" sz="1200" dirty="0"/>
                        <a:t>42Et il disait : « Jésus, souviens-toi de moi quand tu viendras comme roi. »</a:t>
                      </a:r>
                    </a:p>
                    <a:p>
                      <a:r>
                        <a:rPr lang="fr-FR" sz="1200" dirty="0"/>
                        <a:t>43Jésus lui répondit : « En vérité, je te le dis, aujourd’hui, tu seras avec moi dans le paradis. »</a:t>
                      </a:r>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82AA310E-9908-4F22-9F4C-E51192607F39}"/>
              </a:ext>
            </a:extLst>
          </p:cNvPr>
          <p:cNvGraphicFramePr>
            <a:graphicFrameLocks noGrp="1"/>
          </p:cNvGraphicFramePr>
          <p:nvPr>
            <p:extLst>
              <p:ext uri="{D42A27DB-BD31-4B8C-83A1-F6EECF244321}">
                <p14:modId xmlns:p14="http://schemas.microsoft.com/office/powerpoint/2010/main" val="2294699676"/>
              </p:ext>
            </p:extLst>
          </p:nvPr>
        </p:nvGraphicFramePr>
        <p:xfrm>
          <a:off x="0" y="271825"/>
          <a:ext cx="9144000" cy="6130925"/>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370767">
                <a:tc>
                  <a:txBody>
                    <a:bodyPr/>
                    <a:lstStyle/>
                    <a:p>
                      <a:pPr algn="ctr"/>
                      <a:r>
                        <a:rPr lang="fr-FR" sz="1000" dirty="0">
                          <a:solidFill>
                            <a:schemeClr val="tx1"/>
                          </a:solidFill>
                        </a:rPr>
                        <a:t>Mt 17,32-44</a:t>
                      </a:r>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000" dirty="0">
                          <a:solidFill>
                            <a:schemeClr val="tx1"/>
                          </a:solidFill>
                        </a:rPr>
                        <a:t>Mc 15,21-32</a:t>
                      </a:r>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000" dirty="0" err="1">
                          <a:solidFill>
                            <a:schemeClr val="tx1"/>
                          </a:solidFill>
                        </a:rPr>
                        <a:t>Lc</a:t>
                      </a:r>
                      <a:r>
                        <a:rPr lang="fr-FR" sz="1000" dirty="0">
                          <a:solidFill>
                            <a:schemeClr val="tx1"/>
                          </a:solidFill>
                        </a:rPr>
                        <a:t> 23,33-42</a:t>
                      </a:r>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760158">
                <a:tc>
                  <a:txBody>
                    <a:bodyPr/>
                    <a:lstStyle/>
                    <a:p>
                      <a:r>
                        <a:rPr lang="fr-FR" sz="1000" dirty="0"/>
                        <a:t>32Comme ils sortaient, ils trouvèrent un homme de Cyrène, nommé Simon ; ils le requirent pour porter la croix de Jésus.</a:t>
                      </a:r>
                    </a:p>
                    <a:p>
                      <a:r>
                        <a:rPr lang="fr-FR" sz="1000" dirty="0"/>
                        <a:t>33Arrivés au lieu-dit Golgotha, ce qui veut dire lieu du Crâne,</a:t>
                      </a:r>
                    </a:p>
                    <a:p>
                      <a:r>
                        <a:rPr lang="fr-FR" sz="1000" dirty="0"/>
                        <a:t>34ils lui donnèrent à boire du </a:t>
                      </a:r>
                      <a:r>
                        <a:rPr lang="fr-FR" sz="1000" dirty="0">
                          <a:solidFill>
                            <a:srgbClr val="FF6600"/>
                          </a:solidFill>
                        </a:rPr>
                        <a:t>vin mêlé de fiel</a:t>
                      </a:r>
                      <a:r>
                        <a:rPr lang="fr-FR" sz="1000" dirty="0"/>
                        <a:t>. L’ayant goûté, il ne voulut pas boire.</a:t>
                      </a:r>
                    </a:p>
                    <a:p>
                      <a:endParaRPr lang="fr-FR" sz="1000" dirty="0"/>
                    </a:p>
                    <a:p>
                      <a:endParaRPr lang="fr-FR" sz="1000" dirty="0"/>
                    </a:p>
                    <a:p>
                      <a:r>
                        <a:rPr lang="fr-FR" sz="1000" dirty="0"/>
                        <a:t>35Quand ils l’eurent crucifié, ils partagèrent ses vêtements en tirant au sort.</a:t>
                      </a:r>
                    </a:p>
                    <a:p>
                      <a:r>
                        <a:rPr lang="fr-FR" sz="1000" dirty="0"/>
                        <a:t>36Et ils étaient là, assis, à le garder.</a:t>
                      </a:r>
                    </a:p>
                    <a:p>
                      <a:r>
                        <a:rPr lang="fr-FR" sz="1000" dirty="0"/>
                        <a:t>37Au-dessus de sa tête, ils avaient placé le motif de sa condamnation, ainsi libellé : « Celui-ci est Jésus, le roi des Juifs. »</a:t>
                      </a:r>
                    </a:p>
                    <a:p>
                      <a:r>
                        <a:rPr lang="fr-FR" sz="1000" dirty="0"/>
                        <a:t>38Deux bandits sont alors crucifiés avec lui, l’un à droite, l’autre à gauche.</a:t>
                      </a:r>
                    </a:p>
                    <a:p>
                      <a:r>
                        <a:rPr lang="fr-FR" sz="1000" dirty="0"/>
                        <a:t>39Les passants l’insultaient, hochant la tête</a:t>
                      </a:r>
                    </a:p>
                    <a:p>
                      <a:r>
                        <a:rPr lang="fr-FR" sz="1000" dirty="0"/>
                        <a:t>40et disant : « Toi qui détruis le sanctuaire et le rebâtis en trois jours, sauve-toi toi-même, si tu es le Fils de Dieu, et descends de la croix ! »</a:t>
                      </a:r>
                    </a:p>
                    <a:p>
                      <a:r>
                        <a:rPr lang="fr-FR" sz="1000" dirty="0"/>
                        <a:t>41De même, avec les scribes et les anciens, les grands prêtres se moquaient :</a:t>
                      </a:r>
                    </a:p>
                    <a:p>
                      <a:r>
                        <a:rPr lang="fr-FR" sz="1000" dirty="0"/>
                        <a:t>42« Il en a sauvé d’autres et il ne peut pas se sauver lui-même ! Il est Roi d’Israël, qu’il descende maintenant de la croix, </a:t>
                      </a:r>
                      <a:r>
                        <a:rPr lang="fr-FR" sz="1000" dirty="0">
                          <a:solidFill>
                            <a:srgbClr val="FF6600"/>
                          </a:solidFill>
                        </a:rPr>
                        <a:t>et nous croirons en lui !</a:t>
                      </a:r>
                    </a:p>
                    <a:p>
                      <a:r>
                        <a:rPr lang="fr-FR" sz="1000" dirty="0"/>
                        <a:t>43Il a mis en Dieu sa confiance, que Dieu le délivre maintenant, s’il l’aime, car il a dit : “Je suis Fils de Dieu !” »</a:t>
                      </a:r>
                    </a:p>
                    <a:p>
                      <a:r>
                        <a:rPr lang="fr-FR" sz="1000" dirty="0"/>
                        <a:t>44Même les bandits crucifiés avec lui l’injuriaient de la même manière.</a:t>
                      </a:r>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000" dirty="0"/>
                        <a:t>21Ils réquisitionnent pour porter sa croix un passant, qui venait de la campagne, Simon de Cyrène, le père d’Alexandre et de Rufus.</a:t>
                      </a:r>
                    </a:p>
                    <a:p>
                      <a:r>
                        <a:rPr lang="fr-FR" sz="1000" dirty="0"/>
                        <a:t>22Et ils le mènent au lieu-dit Golgotha, ce qui signifie lieu du Crâne.</a:t>
                      </a:r>
                    </a:p>
                    <a:p>
                      <a:r>
                        <a:rPr lang="fr-FR" sz="1000" dirty="0"/>
                        <a:t>23Ils voulurent lui donner du </a:t>
                      </a:r>
                      <a:r>
                        <a:rPr lang="fr-FR" sz="1000" dirty="0">
                          <a:solidFill>
                            <a:schemeClr val="accent2"/>
                          </a:solidFill>
                        </a:rPr>
                        <a:t>vin mêlé de myrrhe</a:t>
                      </a:r>
                      <a:r>
                        <a:rPr lang="fr-FR" sz="1000" dirty="0"/>
                        <a:t>, mais il n’en prit pas.</a:t>
                      </a:r>
                    </a:p>
                    <a:p>
                      <a:endParaRPr lang="fr-FR" sz="1000" dirty="0"/>
                    </a:p>
                    <a:p>
                      <a:endParaRPr lang="fr-FR" sz="1000" dirty="0"/>
                    </a:p>
                    <a:p>
                      <a:r>
                        <a:rPr lang="fr-FR" sz="1000" dirty="0"/>
                        <a:t>24Ils le crucifient, et ils partagent ses vêtements, en les tirant au sort pour savoir ce que chacun prendrait.</a:t>
                      </a:r>
                    </a:p>
                    <a:p>
                      <a:r>
                        <a:rPr lang="fr-FR" sz="1000" dirty="0">
                          <a:solidFill>
                            <a:schemeClr val="accent2"/>
                          </a:solidFill>
                        </a:rPr>
                        <a:t>25Il était neuf heures quand ils le crucifièrent.</a:t>
                      </a:r>
                    </a:p>
                    <a:p>
                      <a:r>
                        <a:rPr lang="fr-FR" sz="1000" dirty="0"/>
                        <a:t>26L’inscription portant le motif de sa condamnation était ainsi libellée : « Le roi des Juifs ».</a:t>
                      </a:r>
                    </a:p>
                    <a:p>
                      <a:r>
                        <a:rPr lang="fr-FR" sz="1000" dirty="0"/>
                        <a:t>27Avec lui, ils crucifient deux bandits, l’un à sa droite, l’autre à sa gauche. [</a:t>
                      </a:r>
                    </a:p>
                    <a:p>
                      <a:r>
                        <a:rPr lang="fr-FR" sz="1000" dirty="0"/>
                        <a:t>28…]</a:t>
                      </a:r>
                    </a:p>
                    <a:p>
                      <a:r>
                        <a:rPr lang="fr-FR" sz="1000" dirty="0"/>
                        <a:t>29Les passants l’insultaient hochant la tête et disant : « Hé ! Toi qui détruis le sanctuaire et le rebâtis en trois jours,</a:t>
                      </a:r>
                    </a:p>
                    <a:p>
                      <a:r>
                        <a:rPr lang="fr-FR" sz="1000" dirty="0"/>
                        <a:t>30sauve-toi toi-même en descendant de la croix. »</a:t>
                      </a:r>
                    </a:p>
                    <a:p>
                      <a:r>
                        <a:rPr lang="fr-FR" sz="1000" dirty="0"/>
                        <a:t>31De même, les grands prêtres, avec les scribes, se moquaient entre eux : « Il en a sauvé d’autres, il ne peut pas se sauver lui-même !</a:t>
                      </a:r>
                    </a:p>
                    <a:p>
                      <a:r>
                        <a:rPr lang="fr-FR" sz="1000" dirty="0"/>
                        <a:t>32Le Messie, le roi d’Israël, qu’il descende maintenant de la croix, pour que nous voyions et que nous croyions ! » Ceux qui étaient crucifiés avec lui l’injuriaient.</a:t>
                      </a:r>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p>
                      <a:endParaRPr lang="fr-FR" sz="1000" dirty="0"/>
                    </a:p>
                    <a:p>
                      <a:endParaRPr lang="fr-FR" sz="1000" dirty="0"/>
                    </a:p>
                    <a:p>
                      <a:r>
                        <a:rPr lang="fr-FR" sz="1000" dirty="0"/>
                        <a:t>33Arrivés au lieu dit « le Crâne », ils l’y crucifièrent ainsi que les deux malfaiteurs, l’un à droite, et l’autre à gauche.</a:t>
                      </a:r>
                    </a:p>
                    <a:p>
                      <a:r>
                        <a:rPr lang="fr-FR" sz="1000" dirty="0">
                          <a:solidFill>
                            <a:srgbClr val="FF0000"/>
                          </a:solidFill>
                        </a:rPr>
                        <a:t>34Jésus disait : « Père, pardonne-leur car ils ne savent pas ce qu’ils font. » </a:t>
                      </a:r>
                    </a:p>
                    <a:p>
                      <a:endParaRPr lang="fr-FR" sz="1000" dirty="0">
                        <a:solidFill>
                          <a:srgbClr val="FF0000"/>
                        </a:solidFill>
                      </a:endParaRPr>
                    </a:p>
                    <a:p>
                      <a:r>
                        <a:rPr lang="fr-FR" sz="1000" dirty="0"/>
                        <a:t>Et, pour partager ses vêtements, ils tirèrent au sort.</a:t>
                      </a:r>
                    </a:p>
                    <a:p>
                      <a:r>
                        <a:rPr lang="fr-FR" sz="1000" dirty="0"/>
                        <a:t>35Le peuple restait là à regarder ; les chefs, eux, ricanaient ; ils disaient : « Il en a sauvé d’autres. Qu’il se sauve lui-même s’il est le Messie de Dieu, l’Elu ! »</a:t>
                      </a:r>
                    </a:p>
                    <a:p>
                      <a:r>
                        <a:rPr lang="fr-FR" sz="1000" dirty="0">
                          <a:solidFill>
                            <a:srgbClr val="FF0000"/>
                          </a:solidFill>
                        </a:rPr>
                        <a:t>36Les soldats aussi se moquèrent de lui </a:t>
                      </a:r>
                      <a:r>
                        <a:rPr lang="fr-FR" sz="1000" dirty="0"/>
                        <a:t>: s’approchant pour lui présenter du </a:t>
                      </a:r>
                      <a:r>
                        <a:rPr lang="fr-FR" sz="1000" dirty="0">
                          <a:solidFill>
                            <a:srgbClr val="FF0000"/>
                          </a:solidFill>
                        </a:rPr>
                        <a:t>vinaigre</a:t>
                      </a:r>
                      <a:r>
                        <a:rPr lang="fr-FR" sz="1000" dirty="0"/>
                        <a:t>, ils dirent :</a:t>
                      </a:r>
                    </a:p>
                    <a:p>
                      <a:r>
                        <a:rPr lang="fr-FR" sz="1000" dirty="0"/>
                        <a:t>37« Si tu es le roi des Juifs, sauve-toi toi-même. »</a:t>
                      </a:r>
                    </a:p>
                    <a:p>
                      <a:r>
                        <a:rPr lang="fr-FR" sz="1000" dirty="0"/>
                        <a:t>38Il y avait aussi une inscription au-dessus de lui : « C’est le roi des Juifs. »</a:t>
                      </a:r>
                    </a:p>
                    <a:p>
                      <a:r>
                        <a:rPr lang="fr-FR" sz="1000" dirty="0">
                          <a:solidFill>
                            <a:srgbClr val="FF0000"/>
                          </a:solidFill>
                        </a:rPr>
                        <a:t>39L’un des malfaiteurs crucifiés l’insultait : « N’es-tu pas le Messie ? Sauve-toi toi-même et nous aussi ! »</a:t>
                      </a:r>
                    </a:p>
                    <a:p>
                      <a:r>
                        <a:rPr lang="fr-FR" sz="1000" dirty="0">
                          <a:solidFill>
                            <a:srgbClr val="FF0000"/>
                          </a:solidFill>
                        </a:rPr>
                        <a:t>40 Mais l’autre le reprit en disant : « Tu n’as même pas la crainte de Dieu, toi qui subis la même peine !</a:t>
                      </a:r>
                    </a:p>
                    <a:p>
                      <a:r>
                        <a:rPr lang="fr-FR" sz="1000" dirty="0">
                          <a:solidFill>
                            <a:srgbClr val="FF0000"/>
                          </a:solidFill>
                        </a:rPr>
                        <a:t>41Pour nous, c’est juste : nous recevons ce que nos actes ont mérité ; mais lui n’a rien fait de mal. »</a:t>
                      </a:r>
                    </a:p>
                    <a:p>
                      <a:r>
                        <a:rPr lang="fr-FR" sz="1000" dirty="0">
                          <a:solidFill>
                            <a:srgbClr val="FF0000"/>
                          </a:solidFill>
                        </a:rPr>
                        <a:t>42Et il disait : « Jésus, souviens-toi de moi quand tu viendras comme roi. »</a:t>
                      </a:r>
                    </a:p>
                    <a:p>
                      <a:r>
                        <a:rPr lang="fr-FR" sz="1000" dirty="0">
                          <a:solidFill>
                            <a:srgbClr val="FF0000"/>
                          </a:solidFill>
                        </a:rPr>
                        <a:t>43Jésus lui répondit : « En vérité, je te le dis, aujourd’hui, tu seras avec moi dans le paradis. </a:t>
                      </a:r>
                      <a:r>
                        <a:rPr lang="fr-FR" sz="1000" dirty="0"/>
                        <a:t>»</a:t>
                      </a:r>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re 1">
            <a:extLst>
              <a:ext uri="{FF2B5EF4-FFF2-40B4-BE49-F238E27FC236}">
                <a16:creationId xmlns:a16="http://schemas.microsoft.com/office/drawing/2014/main" id="{40670798-42C5-4CD8-8754-A80D2CAE0956}"/>
              </a:ext>
            </a:extLst>
          </p:cNvPr>
          <p:cNvSpPr>
            <a:spLocks noGrp="1" noChangeArrowheads="1"/>
          </p:cNvSpPr>
          <p:nvPr>
            <p:ph type="title"/>
          </p:nvPr>
        </p:nvSpPr>
        <p:spPr>
          <a:xfrm>
            <a:off x="685800" y="1700213"/>
            <a:ext cx="7772400" cy="1143000"/>
          </a:xfrm>
        </p:spPr>
        <p:txBody>
          <a:bodyPr/>
          <a:lstStyle/>
          <a:p>
            <a:r>
              <a:rPr lang="fr-FR" altLang="fr-FR"/>
              <a:t>La mort de Jésus</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390E5DF9-75D7-4DE3-A98E-E13B81F93368}"/>
              </a:ext>
            </a:extLst>
          </p:cNvPr>
          <p:cNvGraphicFramePr>
            <a:graphicFrameLocks noGrp="1"/>
          </p:cNvGraphicFramePr>
          <p:nvPr/>
        </p:nvGraphicFramePr>
        <p:xfrm>
          <a:off x="0" y="260350"/>
          <a:ext cx="9144000" cy="5583238"/>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370861">
                <a:tc>
                  <a:txBody>
                    <a:bodyPr/>
                    <a:lstStyle/>
                    <a:p>
                      <a:pPr algn="ctr"/>
                      <a:r>
                        <a:rPr lang="fr-FR" sz="1200" dirty="0">
                          <a:solidFill>
                            <a:schemeClr val="tx1"/>
                          </a:solidFill>
                        </a:rPr>
                        <a:t>Mt 17</a:t>
                      </a:r>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a:solidFill>
                            <a:schemeClr val="tx1"/>
                          </a:solidFill>
                        </a:rPr>
                        <a:t>Mc 15</a:t>
                      </a:r>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err="1">
                          <a:solidFill>
                            <a:schemeClr val="tx1"/>
                          </a:solidFill>
                        </a:rPr>
                        <a:t>Lc</a:t>
                      </a:r>
                      <a:r>
                        <a:rPr lang="fr-FR" sz="1200" dirty="0">
                          <a:solidFill>
                            <a:schemeClr val="tx1"/>
                          </a:solidFill>
                        </a:rPr>
                        <a:t> 23</a:t>
                      </a:r>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212377">
                <a:tc>
                  <a:txBody>
                    <a:bodyPr/>
                    <a:lstStyle/>
                    <a:p>
                      <a:r>
                        <a:rPr lang="fr-FR" sz="1200" dirty="0"/>
                        <a:t>45A partir de midi, il y eut des ténèbres sur toute la terre jusqu’à trois heures.</a:t>
                      </a:r>
                    </a:p>
                    <a:p>
                      <a:r>
                        <a:rPr lang="fr-FR" sz="1200" dirty="0"/>
                        <a:t>46Vers trois heures, Jésus s’écria d’une voix forte : « Eli, Eli, </a:t>
                      </a:r>
                      <a:r>
                        <a:rPr lang="fr-FR" sz="1200" dirty="0" err="1"/>
                        <a:t>lema</a:t>
                      </a:r>
                      <a:r>
                        <a:rPr lang="fr-FR" sz="1200" dirty="0"/>
                        <a:t> </a:t>
                      </a:r>
                      <a:r>
                        <a:rPr lang="fr-FR" sz="1200" dirty="0" err="1"/>
                        <a:t>sabaqthani</a:t>
                      </a:r>
                      <a:r>
                        <a:rPr lang="fr-FR" sz="1200" dirty="0"/>
                        <a:t> », c’est-à-dire « Mon Dieu, mon Dieu, pourquoi m’as-tu abandonné ? »</a:t>
                      </a:r>
                    </a:p>
                    <a:p>
                      <a:r>
                        <a:rPr lang="fr-FR" sz="1200" dirty="0"/>
                        <a:t>47Certains de ceux qui étaient là disaient, en l’entendant : « Le voilà qui appelle Elie ! »</a:t>
                      </a:r>
                    </a:p>
                    <a:p>
                      <a:r>
                        <a:rPr lang="fr-FR" sz="1200" dirty="0"/>
                        <a:t>48Aussitôt l’un d’eux courut prendre une éponge qu’il imbiba de vinaigre ; et, la fixant au bout d’un roseau, il lui présenta à boire.</a:t>
                      </a:r>
                    </a:p>
                    <a:p>
                      <a:r>
                        <a:rPr lang="fr-FR" sz="1200" dirty="0"/>
                        <a:t>49Les autres dirent : « Attends ! Voyons si Elie va venir le sauver. »</a:t>
                      </a:r>
                    </a:p>
                    <a:p>
                      <a:r>
                        <a:rPr lang="fr-FR" sz="1200" dirty="0"/>
                        <a:t>50Mais Jésus, criant de nouveau d’une voix forte, rendit l’esprit.</a:t>
                      </a:r>
                    </a:p>
                    <a:p>
                      <a:r>
                        <a:rPr lang="fr-FR" sz="1200" dirty="0"/>
                        <a:t>51Et voici que le voile du sanctuaire se déchira en deux du haut en bas ; la terre trembla, les rochers se fendirent ;</a:t>
                      </a:r>
                    </a:p>
                    <a:p>
                      <a:r>
                        <a:rPr lang="fr-FR" sz="1200" dirty="0"/>
                        <a:t>52les tombeaux s’ouvrirent, les corps de nombreux saints défunts ressuscitèrent :</a:t>
                      </a:r>
                    </a:p>
                    <a:p>
                      <a:r>
                        <a:rPr lang="fr-FR" sz="1200" dirty="0"/>
                        <a:t>53sortis des tombeaux, après sa résurrection, ils entrèrent dans la ville sainte et apparurent à un grand nombre de gens.</a:t>
                      </a:r>
                    </a:p>
                    <a:p>
                      <a:r>
                        <a:rPr lang="fr-FR" sz="1200" dirty="0"/>
                        <a:t>54A la vue du tremblement de terre et de ce qui arrivait, le centurion et ceux qui avec lui gardaient Jésus furent saisis d’une grande crainte et dirent : « Vraiment, celui-ci était Fils de Dieu. »</a:t>
                      </a:r>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a:t>33A midi, il y eut des ténèbres sur toute la terre jusqu’à trois heures.</a:t>
                      </a:r>
                    </a:p>
                    <a:p>
                      <a:r>
                        <a:rPr lang="fr-FR" sz="1200" dirty="0"/>
                        <a:t>34Et à trois heures, Jésus cria d’une voix forte : « </a:t>
                      </a:r>
                      <a:r>
                        <a:rPr lang="fr-FR" sz="1200" dirty="0" err="1"/>
                        <a:t>Eloï</a:t>
                      </a:r>
                      <a:r>
                        <a:rPr lang="fr-FR" sz="1200" dirty="0"/>
                        <a:t>, </a:t>
                      </a:r>
                      <a:r>
                        <a:rPr lang="fr-FR" sz="1200" dirty="0" err="1"/>
                        <a:t>Eloï</a:t>
                      </a:r>
                      <a:r>
                        <a:rPr lang="fr-FR" sz="1200" dirty="0"/>
                        <a:t>, lama </a:t>
                      </a:r>
                      <a:r>
                        <a:rPr lang="fr-FR" sz="1200" dirty="0" err="1"/>
                        <a:t>sabaqthani</a:t>
                      </a:r>
                      <a:r>
                        <a:rPr lang="fr-FR" sz="1200" dirty="0"/>
                        <a:t> ? » ce qui signifie : « Mon Dieu, mon Dieu, pourquoi m’as-tu abandonné ? »</a:t>
                      </a:r>
                    </a:p>
                    <a:p>
                      <a:r>
                        <a:rPr lang="fr-FR" sz="1200" dirty="0"/>
                        <a:t>35Certains de ceux qui étaient là disaient, en l’entendant : « Voilà qu’il appelle Elie ! »</a:t>
                      </a:r>
                    </a:p>
                    <a:p>
                      <a:r>
                        <a:rPr lang="fr-FR" sz="1200" dirty="0"/>
                        <a:t>36Quelqu’un courut, emplit une éponge de vinaigre et, la fixant au bout d’un roseau, il lui présenta à boire en disant : « Attendez, voyons si Elie va venir le descendre de là. »</a:t>
                      </a:r>
                    </a:p>
                    <a:p>
                      <a:r>
                        <a:rPr lang="fr-FR" sz="1200" dirty="0"/>
                        <a:t>37Mais, poussant un grand cri, Jésus expira.</a:t>
                      </a:r>
                    </a:p>
                    <a:p>
                      <a:r>
                        <a:rPr lang="fr-FR" sz="1200" dirty="0"/>
                        <a:t>38Et le voile du sanctuaire se déchira en deux du haut en bas.</a:t>
                      </a:r>
                    </a:p>
                    <a:p>
                      <a:r>
                        <a:rPr lang="fr-FR" sz="1200" dirty="0"/>
                        <a:t>39Le centurion qui se tenait devant lui, voyant qu’il avait ainsi expiré, dit : « Vraiment, cet homme était Fils de Dieu. »</a:t>
                      </a:r>
                    </a:p>
                    <a:p>
                      <a:r>
                        <a:rPr lang="fr-FR" sz="1200" dirty="0"/>
                        <a:t>40Il y avait aussi des femmes qui regardaient à distance, et parmi elles Marie de Magdala, Marie, la mère de Jacques le Petit et de José, et Salomé,</a:t>
                      </a:r>
                    </a:p>
                    <a:p>
                      <a:r>
                        <a:rPr lang="fr-FR" sz="1200" dirty="0"/>
                        <a:t>41qui le suivaient et le servaient quand il était en Galilée, et plusieurs autres qui étaient montées avec lui à Jérusalem.</a:t>
                      </a:r>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a:t>44C’était déjà presque midi et il y eut des ténèbres sur toute la terre jusqu’à trois heures,</a:t>
                      </a:r>
                    </a:p>
                    <a:p>
                      <a:r>
                        <a:rPr lang="fr-FR" sz="1200" dirty="0"/>
                        <a:t>45le soleil ayant disparu. Alors le voile du sanctuaire se déchira par le milieu ;</a:t>
                      </a:r>
                    </a:p>
                    <a:p>
                      <a:r>
                        <a:rPr lang="fr-FR" sz="1200" dirty="0"/>
                        <a:t>46Jésus poussa un grand cri ; il dit : « Père, entre tes mains, je remets mon esprit. » Et, sur ces mots, il expira.</a:t>
                      </a:r>
                    </a:p>
                    <a:p>
                      <a:r>
                        <a:rPr lang="fr-FR" sz="1200" dirty="0"/>
                        <a:t>47Voyant ce qui s’était passé, le centurion rendait gloire à Dieu en disant : « Sûrement, cet homme était juste. »</a:t>
                      </a:r>
                    </a:p>
                    <a:p>
                      <a:r>
                        <a:rPr lang="fr-FR" sz="1200" dirty="0"/>
                        <a:t>48Et tous les gens qui s’étaient rassemblés pour ce spectacle, à la vue de ce qui s’était passé, s’en retournaient en se frappant la poitrine.</a:t>
                      </a:r>
                    </a:p>
                    <a:p>
                      <a:r>
                        <a:rPr lang="fr-FR" sz="1200" dirty="0"/>
                        <a:t>49Tous ses familiers se tenaient à distance, ainsi que les femmes qui le suivaient depuis la Galilée et qui regardaient.</a:t>
                      </a:r>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3DB9CA25-18A9-45EF-B6E7-5132C1DFF6E6}"/>
              </a:ext>
            </a:extLst>
          </p:cNvPr>
          <p:cNvGraphicFramePr>
            <a:graphicFrameLocks noGrp="1"/>
          </p:cNvGraphicFramePr>
          <p:nvPr>
            <p:extLst>
              <p:ext uri="{D42A27DB-BD31-4B8C-83A1-F6EECF244321}">
                <p14:modId xmlns:p14="http://schemas.microsoft.com/office/powerpoint/2010/main" val="579368291"/>
              </p:ext>
            </p:extLst>
          </p:nvPr>
        </p:nvGraphicFramePr>
        <p:xfrm>
          <a:off x="0" y="260350"/>
          <a:ext cx="9144000" cy="5583238"/>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370861">
                <a:tc>
                  <a:txBody>
                    <a:bodyPr/>
                    <a:lstStyle/>
                    <a:p>
                      <a:pPr algn="ctr"/>
                      <a:r>
                        <a:rPr lang="fr-FR" sz="1200" dirty="0">
                          <a:solidFill>
                            <a:schemeClr val="tx1"/>
                          </a:solidFill>
                        </a:rPr>
                        <a:t>Mt 17</a:t>
                      </a:r>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a:solidFill>
                            <a:schemeClr val="tx1"/>
                          </a:solidFill>
                        </a:rPr>
                        <a:t>Mc 15</a:t>
                      </a:r>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err="1">
                          <a:solidFill>
                            <a:schemeClr val="tx1"/>
                          </a:solidFill>
                        </a:rPr>
                        <a:t>Lc</a:t>
                      </a:r>
                      <a:r>
                        <a:rPr lang="fr-FR" sz="1200" dirty="0">
                          <a:solidFill>
                            <a:schemeClr val="tx1"/>
                          </a:solidFill>
                        </a:rPr>
                        <a:t> 23</a:t>
                      </a:r>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212377">
                <a:tc>
                  <a:txBody>
                    <a:bodyPr/>
                    <a:lstStyle/>
                    <a:p>
                      <a:r>
                        <a:rPr lang="fr-FR" sz="1200" dirty="0"/>
                        <a:t>45A partir de midi, il y eut des ténèbres sur toute la terre jusqu’à trois heures.</a:t>
                      </a:r>
                    </a:p>
                    <a:p>
                      <a:r>
                        <a:rPr lang="fr-FR" sz="1200" dirty="0"/>
                        <a:t>46Vers trois heures, Jésus s’écria d’une voix forte : « Eli, Eli, </a:t>
                      </a:r>
                      <a:r>
                        <a:rPr lang="fr-FR" sz="1200" dirty="0" err="1"/>
                        <a:t>lema</a:t>
                      </a:r>
                      <a:r>
                        <a:rPr lang="fr-FR" sz="1200" dirty="0"/>
                        <a:t> </a:t>
                      </a:r>
                      <a:r>
                        <a:rPr lang="fr-FR" sz="1200" dirty="0" err="1"/>
                        <a:t>sabaqthani</a:t>
                      </a:r>
                      <a:r>
                        <a:rPr lang="fr-FR" sz="1200" dirty="0"/>
                        <a:t> », c’est-à-dire « Mon Dieu, mon Dieu, pourquoi m’as-tu abandonné ? »</a:t>
                      </a:r>
                    </a:p>
                    <a:p>
                      <a:r>
                        <a:rPr lang="fr-FR" sz="1200" dirty="0"/>
                        <a:t>47Certains de ceux qui étaient là disaient, en l’entendant : « Le voilà qui appelle Elie ! »</a:t>
                      </a:r>
                    </a:p>
                    <a:p>
                      <a:r>
                        <a:rPr lang="fr-FR" sz="1200" dirty="0"/>
                        <a:t>48Aussitôt l’un d’eux courut prendre une éponge qu’il imbiba de vinaigre ; et, la fixant au bout d’un roseau, il lui présenta à boire.</a:t>
                      </a:r>
                    </a:p>
                    <a:p>
                      <a:r>
                        <a:rPr lang="fr-FR" sz="1200" dirty="0"/>
                        <a:t>49Les autres dirent : « Attends ! Voyons si Elie va venir le sauver. »</a:t>
                      </a:r>
                    </a:p>
                    <a:p>
                      <a:r>
                        <a:rPr lang="fr-FR" sz="1200" dirty="0"/>
                        <a:t>50Mais Jésus, criant de nouveau d’une voix forte, rendit l’esprit.</a:t>
                      </a:r>
                    </a:p>
                    <a:p>
                      <a:r>
                        <a:rPr lang="fr-FR" sz="1200" dirty="0"/>
                        <a:t>51Et voici que le voile du sanctuaire se déchira en deux du haut en bas ; la terre trembla, les rochers se fendirent ;</a:t>
                      </a:r>
                    </a:p>
                    <a:p>
                      <a:r>
                        <a:rPr lang="fr-FR" sz="1200" dirty="0">
                          <a:solidFill>
                            <a:srgbClr val="FF6600"/>
                          </a:solidFill>
                        </a:rPr>
                        <a:t>52les tombeaux s’ouvrirent, les corps de nombreux saints défunts ressuscitèrent :</a:t>
                      </a:r>
                    </a:p>
                    <a:p>
                      <a:r>
                        <a:rPr lang="fr-FR" sz="1200" dirty="0">
                          <a:solidFill>
                            <a:srgbClr val="FF6600"/>
                          </a:solidFill>
                        </a:rPr>
                        <a:t>53sortis des tombeaux, après sa résurrection, ils entrèrent dans la ville sainte et apparurent à un grand nombre de gens.</a:t>
                      </a:r>
                    </a:p>
                    <a:p>
                      <a:r>
                        <a:rPr lang="fr-FR" sz="1200" dirty="0"/>
                        <a:t>54A la vue du tremblement de terre et de ce qui arrivait, le centurion et ceux qui avec lui gardaient Jésus furent saisis d’une grande crainte et dirent : « Vraiment, celui-ci était Fils de Dieu. »</a:t>
                      </a:r>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200" dirty="0"/>
                        <a:t>33A midi, il y eut des ténèbres sur toute la terre jusqu’à trois heures.</a:t>
                      </a:r>
                    </a:p>
                    <a:p>
                      <a:r>
                        <a:rPr lang="fr-FR" sz="1200" dirty="0"/>
                        <a:t>34Et à trois heures, Jésus cria d’une voix forte : « </a:t>
                      </a:r>
                      <a:r>
                        <a:rPr lang="fr-FR" sz="1200" dirty="0" err="1"/>
                        <a:t>Eloï</a:t>
                      </a:r>
                      <a:r>
                        <a:rPr lang="fr-FR" sz="1200" dirty="0"/>
                        <a:t>, </a:t>
                      </a:r>
                      <a:r>
                        <a:rPr lang="fr-FR" sz="1200" dirty="0" err="1"/>
                        <a:t>Eloï</a:t>
                      </a:r>
                      <a:r>
                        <a:rPr lang="fr-FR" sz="1200" dirty="0"/>
                        <a:t>, lama </a:t>
                      </a:r>
                      <a:r>
                        <a:rPr lang="fr-FR" sz="1200" dirty="0" err="1"/>
                        <a:t>sabaqthani</a:t>
                      </a:r>
                      <a:r>
                        <a:rPr lang="fr-FR" sz="1200" dirty="0"/>
                        <a:t> ? » ce qui signifie : « Mon Dieu, mon Dieu, pourquoi m’as-tu abandonné ? »</a:t>
                      </a:r>
                    </a:p>
                    <a:p>
                      <a:r>
                        <a:rPr lang="fr-FR" sz="1200" dirty="0"/>
                        <a:t>35Certains de ceux qui étaient là disaient, en l’entendant : « Voilà qu’il appelle Elie ! »</a:t>
                      </a:r>
                    </a:p>
                    <a:p>
                      <a:r>
                        <a:rPr lang="fr-FR" sz="1200" dirty="0"/>
                        <a:t>36Quelqu’un courut, emplit une éponge de vinaigre et, la fixant au bout d’un roseau, il lui présenta à boire en disant : « Attendez, voyons si Elie va venir le descendre de là. »</a:t>
                      </a:r>
                    </a:p>
                    <a:p>
                      <a:r>
                        <a:rPr lang="fr-FR" sz="1200" dirty="0"/>
                        <a:t>37Mais, poussant un grand cri, Jésus expira.</a:t>
                      </a:r>
                    </a:p>
                    <a:p>
                      <a:r>
                        <a:rPr lang="fr-FR" sz="1200" dirty="0"/>
                        <a:t>38Et le voile du sanctuaire se déchira en deux du haut en bas.</a:t>
                      </a:r>
                    </a:p>
                    <a:p>
                      <a:r>
                        <a:rPr lang="fr-FR" sz="1200" dirty="0"/>
                        <a:t>39Le centurion qui se tenait devant lui, voyant qu’il avait ainsi expiré, dit : « Vraiment, cet homme était Fils de Dieu. »</a:t>
                      </a:r>
                    </a:p>
                    <a:p>
                      <a:endParaRPr lang="fr-FR" sz="1200" dirty="0"/>
                    </a:p>
                    <a:p>
                      <a:endParaRPr lang="fr-FR" sz="1200" dirty="0"/>
                    </a:p>
                    <a:p>
                      <a:endParaRPr lang="fr-FR" sz="1200" dirty="0"/>
                    </a:p>
                    <a:p>
                      <a:r>
                        <a:rPr lang="fr-FR" sz="1200" dirty="0"/>
                        <a:t>40Il y avait aussi des femmes qui regardaient à distance, et parmi elles Marie de Magdala, Marie, la mère de Jacques le Petit et de José, et Salomé,</a:t>
                      </a:r>
                    </a:p>
                    <a:p>
                      <a:r>
                        <a:rPr lang="fr-FR" sz="1200" dirty="0"/>
                        <a:t>41qui le suivaient et le servaient quand il était en Galilée, et plusieurs autres qui étaient montées avec lui à Jérusalem.</a:t>
                      </a:r>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200" dirty="0"/>
                        <a:t>44C’était déjà presque midi et il y eut des ténèbres sur toute la terre jusqu’à trois heures,</a:t>
                      </a:r>
                    </a:p>
                    <a:p>
                      <a:r>
                        <a:rPr lang="fr-FR" sz="1200" dirty="0"/>
                        <a:t>45le soleil ayant disparu. </a:t>
                      </a:r>
                    </a:p>
                    <a:p>
                      <a:endParaRPr lang="fr-FR" sz="1200" dirty="0"/>
                    </a:p>
                    <a:p>
                      <a:endParaRPr lang="fr-FR" sz="1200" dirty="0"/>
                    </a:p>
                    <a:p>
                      <a:endParaRPr lang="fr-FR" sz="1200" dirty="0"/>
                    </a:p>
                    <a:p>
                      <a:endParaRPr lang="fr-FR" sz="1200" dirty="0"/>
                    </a:p>
                    <a:p>
                      <a:endParaRPr lang="fr-FR" sz="1200" dirty="0"/>
                    </a:p>
                    <a:p>
                      <a:endParaRPr lang="fr-FR" sz="1200" dirty="0"/>
                    </a:p>
                    <a:p>
                      <a:endParaRPr lang="fr-FR" sz="1200" dirty="0"/>
                    </a:p>
                    <a:p>
                      <a:endParaRPr lang="fr-FR" sz="1200" dirty="0"/>
                    </a:p>
                    <a:p>
                      <a:endParaRPr lang="fr-FR" sz="1200" dirty="0"/>
                    </a:p>
                    <a:p>
                      <a:endParaRPr lang="fr-FR" sz="1200" dirty="0"/>
                    </a:p>
                    <a:p>
                      <a:r>
                        <a:rPr lang="fr-FR" sz="1200" dirty="0"/>
                        <a:t>Alors le voile du sanctuaire se déchira par le milieu ;</a:t>
                      </a:r>
                    </a:p>
                    <a:p>
                      <a:r>
                        <a:rPr lang="fr-FR" sz="1200" dirty="0"/>
                        <a:t>46Jésus poussa un grand cri ; il dit : « Père, entre tes mains, je remets mon esprit. » Et, sur ces mots, il expira.</a:t>
                      </a:r>
                    </a:p>
                    <a:p>
                      <a:r>
                        <a:rPr lang="fr-FR" sz="1200" dirty="0"/>
                        <a:t>47Voyant ce qui s’était passé, le centurion rendait gloire à Dieu en disant : « Sûrement, cet homme était juste. »</a:t>
                      </a:r>
                    </a:p>
                    <a:p>
                      <a:r>
                        <a:rPr lang="fr-FR" sz="1200" dirty="0"/>
                        <a:t>48Et tous les gens qui s’étaient rassemblés pour ce spectacle, à la vue de ce qui s’était passé, s’en retournaient en se frappant la poitrine.</a:t>
                      </a:r>
                    </a:p>
                    <a:p>
                      <a:r>
                        <a:rPr lang="fr-FR" sz="1200" dirty="0"/>
                        <a:t>49Tous ses familiers se tenaient à distance, ainsi que les femmes qui le suivaient depuis la Galilée et qui regardaient.</a:t>
                      </a:r>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re 1">
            <a:extLst>
              <a:ext uri="{FF2B5EF4-FFF2-40B4-BE49-F238E27FC236}">
                <a16:creationId xmlns:a16="http://schemas.microsoft.com/office/drawing/2014/main" id="{6B1C04E5-1F18-4415-BD46-790DB5CB2EBB}"/>
              </a:ext>
            </a:extLst>
          </p:cNvPr>
          <p:cNvSpPr>
            <a:spLocks noGrp="1" noChangeArrowheads="1"/>
          </p:cNvSpPr>
          <p:nvPr>
            <p:ph type="title"/>
          </p:nvPr>
        </p:nvSpPr>
        <p:spPr>
          <a:xfrm>
            <a:off x="685800" y="1628775"/>
            <a:ext cx="7772400" cy="1143000"/>
          </a:xfrm>
        </p:spPr>
        <p:txBody>
          <a:bodyPr/>
          <a:lstStyle/>
          <a:p>
            <a:r>
              <a:rPr lang="fr-FR" altLang="fr-FR"/>
              <a:t>L’ensevelissement</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97D3C38E-1FE7-41CA-B409-579CEF6EF3AB}"/>
              </a:ext>
            </a:extLst>
          </p:cNvPr>
          <p:cNvGraphicFramePr>
            <a:graphicFrameLocks noGrp="1"/>
          </p:cNvGraphicFramePr>
          <p:nvPr/>
        </p:nvGraphicFramePr>
        <p:xfrm>
          <a:off x="0" y="260350"/>
          <a:ext cx="9144000" cy="5370513"/>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370906">
                <a:tc>
                  <a:txBody>
                    <a:bodyPr/>
                    <a:lstStyle/>
                    <a:p>
                      <a:pPr algn="ctr"/>
                      <a:r>
                        <a:rPr lang="fr-FR" sz="1400" dirty="0">
                          <a:solidFill>
                            <a:schemeClr val="tx1"/>
                          </a:solidFill>
                        </a:rPr>
                        <a:t>Mt 17</a:t>
                      </a:r>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Mc 15</a:t>
                      </a:r>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dirty="0" err="1">
                          <a:solidFill>
                            <a:schemeClr val="tx1"/>
                          </a:solidFill>
                        </a:rPr>
                        <a:t>Lc</a:t>
                      </a:r>
                      <a:r>
                        <a:rPr lang="fr-FR" sz="1400" dirty="0">
                          <a:solidFill>
                            <a:schemeClr val="tx1"/>
                          </a:solidFill>
                        </a:rPr>
                        <a:t> 23</a:t>
                      </a:r>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999607">
                <a:tc>
                  <a:txBody>
                    <a:bodyPr/>
                    <a:lstStyle/>
                    <a:p>
                      <a:r>
                        <a:rPr lang="fr-FR" sz="1400" dirty="0"/>
                        <a:t>55Il y avait là plusieurs femmes qui regardaient à distance ; elles avaient suivi Jésus depuis les jours de Galilée en le servant ;</a:t>
                      </a:r>
                    </a:p>
                    <a:p>
                      <a:r>
                        <a:rPr lang="fr-FR" sz="1400" dirty="0"/>
                        <a:t>56parmi elles se trouvaient Marie de Magdala, Marie la mère de Jacques et de Joseph, et la mère des fils de Zébédée.</a:t>
                      </a:r>
                    </a:p>
                    <a:p>
                      <a:r>
                        <a:rPr lang="fr-FR" sz="1400" dirty="0"/>
                        <a:t>57Le soir venu, arriva un homme riche d’</a:t>
                      </a:r>
                      <a:r>
                        <a:rPr lang="fr-FR" sz="1400" dirty="0" err="1"/>
                        <a:t>Arimathée</a:t>
                      </a:r>
                      <a:r>
                        <a:rPr lang="fr-FR" sz="1400" dirty="0"/>
                        <a:t>, nommé Joseph, qui lui aussi était devenu disciple de Jésus.</a:t>
                      </a:r>
                    </a:p>
                    <a:p>
                      <a:r>
                        <a:rPr lang="fr-FR" sz="1400" dirty="0"/>
                        <a:t>58Cet homme alla trouver Pilate et demanda le corps de Jésus. Alors Pilate ordonna de le lui remettre.</a:t>
                      </a:r>
                    </a:p>
                    <a:p>
                      <a:r>
                        <a:rPr lang="fr-FR" sz="1400" dirty="0"/>
                        <a:t>59Prenant le corps, Joseph l’enveloppa dans une pièce de lin pur</a:t>
                      </a:r>
                    </a:p>
                    <a:p>
                      <a:r>
                        <a:rPr lang="fr-FR" sz="1400" dirty="0"/>
                        <a:t>60et le déposa dans le tombeau tout neuf qu’il s’était fait creuser dans le rocher ; puis il roula une grosse pierre à l’entrée du tombeau et s’en alla.</a:t>
                      </a:r>
                    </a:p>
                    <a:p>
                      <a:r>
                        <a:rPr lang="fr-FR" sz="1400" dirty="0"/>
                        <a:t>61Cependant Marie de Magdala et l’autre Marie étaient là, assises en face du sépulcre.</a:t>
                      </a:r>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400" dirty="0"/>
                        <a:t>42Déjà le soir était venu, et comme c’était un jour de Préparation, c’est-à-dire une veille de sabbat,</a:t>
                      </a:r>
                    </a:p>
                    <a:p>
                      <a:r>
                        <a:rPr lang="fr-FR" sz="1400" dirty="0"/>
                        <a:t>43un membre éminent du conseil, Joseph d’</a:t>
                      </a:r>
                      <a:r>
                        <a:rPr lang="fr-FR" sz="1400" dirty="0" err="1"/>
                        <a:t>Arimathée</a:t>
                      </a:r>
                      <a:r>
                        <a:rPr lang="fr-FR" sz="1400" dirty="0"/>
                        <a:t>, arriva. Il attendait lui aussi le Règne de Dieu. Il eut le courage d’entrer chez Pilate pour demander le corps de Jésus.</a:t>
                      </a:r>
                    </a:p>
                    <a:p>
                      <a:r>
                        <a:rPr lang="fr-FR" sz="1400" dirty="0"/>
                        <a:t>44Pilate s’étonna qu’il soit déjà mort. Il fit venir le centurion et lui demanda s’il était mort depuis longtemps.</a:t>
                      </a:r>
                    </a:p>
                    <a:p>
                      <a:r>
                        <a:rPr lang="fr-FR" sz="1400" dirty="0"/>
                        <a:t>45Et, renseigné par le centurion, il permit à Joseph de prendre le cadavre.</a:t>
                      </a:r>
                    </a:p>
                    <a:p>
                      <a:r>
                        <a:rPr lang="fr-FR" sz="1400" dirty="0"/>
                        <a:t>46Après avoir acheté un linceul, Joseph descendit Jésus de la croix et l’enroula dans le linceul. Il le déposa dans une tombe qui était creusée dans le rocher et il roula une pierre à l’entrée du tombeau.</a:t>
                      </a:r>
                    </a:p>
                    <a:p>
                      <a:r>
                        <a:rPr lang="fr-FR" sz="1400" dirty="0"/>
                        <a:t>47Marie de Magdala et Marie, mère de José, regardaient où on l’avait déposé.</a:t>
                      </a:r>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400" dirty="0"/>
                        <a:t>50Alors survint un homme du nom de Joseph, membre du conseil, homme bon et juste :</a:t>
                      </a:r>
                    </a:p>
                    <a:p>
                      <a:r>
                        <a:rPr lang="fr-FR" sz="1400" dirty="0"/>
                        <a:t>51il n’avait donné son accord ni à leur dessein, ni à leurs actes. Originaire d’</a:t>
                      </a:r>
                      <a:r>
                        <a:rPr lang="fr-FR" sz="1400" dirty="0" err="1"/>
                        <a:t>Arimathée</a:t>
                      </a:r>
                      <a:r>
                        <a:rPr lang="fr-FR" sz="1400" dirty="0"/>
                        <a:t>, ville juive, il attendait le Règne de Dieu.</a:t>
                      </a:r>
                    </a:p>
                    <a:p>
                      <a:r>
                        <a:rPr lang="fr-FR" sz="1400" dirty="0"/>
                        <a:t>52Cet homme alla trouver Pilate et demanda le corps de Jésus.</a:t>
                      </a:r>
                    </a:p>
                    <a:p>
                      <a:r>
                        <a:rPr lang="fr-FR" sz="1400" dirty="0"/>
                        <a:t>53Il le descendit de la croix, l’enveloppa d’un linceul et le déposa dans une tombe taillée dans le roc où personne encore n’avait été mis.</a:t>
                      </a:r>
                    </a:p>
                    <a:p>
                      <a:r>
                        <a:rPr lang="fr-FR" sz="1400" dirty="0"/>
                        <a:t>54C’était un jour de Préparation et le sabbat approchait.</a:t>
                      </a:r>
                    </a:p>
                    <a:p>
                      <a:r>
                        <a:rPr lang="fr-FR" sz="1400" dirty="0"/>
                        <a:t>55Les femmes qui l’avaient accompagné depuis la Galilée suivirent Joseph ; elles regardèrent le tombeau et comment son corps avait été placé.</a:t>
                      </a:r>
                    </a:p>
                    <a:p>
                      <a:r>
                        <a:rPr lang="fr-FR" sz="1400" dirty="0"/>
                        <a:t>56Puis elles s’en retournèrent et préparèrent aromates et parfums. </a:t>
                      </a:r>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D51DBE30-8754-4E6A-AC63-23F7C01F288A}"/>
              </a:ext>
            </a:extLst>
          </p:cNvPr>
          <p:cNvGraphicFramePr>
            <a:graphicFrameLocks noGrp="1"/>
          </p:cNvGraphicFramePr>
          <p:nvPr>
            <p:extLst>
              <p:ext uri="{D42A27DB-BD31-4B8C-83A1-F6EECF244321}">
                <p14:modId xmlns:p14="http://schemas.microsoft.com/office/powerpoint/2010/main" val="1704775180"/>
              </p:ext>
            </p:extLst>
          </p:nvPr>
        </p:nvGraphicFramePr>
        <p:xfrm>
          <a:off x="0" y="260350"/>
          <a:ext cx="9144000" cy="5370513"/>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370906">
                <a:tc>
                  <a:txBody>
                    <a:bodyPr/>
                    <a:lstStyle/>
                    <a:p>
                      <a:pPr algn="ctr"/>
                      <a:r>
                        <a:rPr lang="fr-FR" sz="1400" dirty="0">
                          <a:solidFill>
                            <a:schemeClr val="tx1"/>
                          </a:solidFill>
                        </a:rPr>
                        <a:t>Mt 17</a:t>
                      </a:r>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Mc 15</a:t>
                      </a:r>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dirty="0" err="1">
                          <a:solidFill>
                            <a:schemeClr val="tx1"/>
                          </a:solidFill>
                        </a:rPr>
                        <a:t>Lc</a:t>
                      </a:r>
                      <a:r>
                        <a:rPr lang="fr-FR" sz="1400" dirty="0">
                          <a:solidFill>
                            <a:schemeClr val="tx1"/>
                          </a:solidFill>
                        </a:rPr>
                        <a:t> 23</a:t>
                      </a:r>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999607">
                <a:tc>
                  <a:txBody>
                    <a:bodyPr/>
                    <a:lstStyle/>
                    <a:p>
                      <a:r>
                        <a:rPr lang="fr-FR" sz="1400" dirty="0">
                          <a:solidFill>
                            <a:srgbClr val="FF6600"/>
                          </a:solidFill>
                        </a:rPr>
                        <a:t>55Il y avait là plusieurs femmes qui regardaient à distance ; elles avaient suivi Jésus depuis les jours de Galilée en le servant ;</a:t>
                      </a:r>
                    </a:p>
                    <a:p>
                      <a:r>
                        <a:rPr lang="fr-FR" sz="1400" dirty="0">
                          <a:solidFill>
                            <a:srgbClr val="FF6600"/>
                          </a:solidFill>
                        </a:rPr>
                        <a:t>56parmi elles se trouvaient Marie de Magdala, Marie la mère de Jacques et de Joseph, et la mère des fils de Zébédée.</a:t>
                      </a:r>
                    </a:p>
                    <a:p>
                      <a:r>
                        <a:rPr lang="fr-FR" sz="1400" dirty="0"/>
                        <a:t>57Le soir venu, arriva un homme </a:t>
                      </a:r>
                      <a:r>
                        <a:rPr lang="fr-FR" sz="1400" dirty="0">
                          <a:solidFill>
                            <a:srgbClr val="FF6600"/>
                          </a:solidFill>
                        </a:rPr>
                        <a:t>riche</a:t>
                      </a:r>
                      <a:r>
                        <a:rPr lang="fr-FR" sz="1400" dirty="0"/>
                        <a:t> d’</a:t>
                      </a:r>
                      <a:r>
                        <a:rPr lang="fr-FR" sz="1400" dirty="0" err="1"/>
                        <a:t>Arimathée</a:t>
                      </a:r>
                      <a:r>
                        <a:rPr lang="fr-FR" sz="1400" dirty="0"/>
                        <a:t>, nommé Joseph, qui lui aussi était devenu disciple de Jésus.</a:t>
                      </a:r>
                    </a:p>
                    <a:p>
                      <a:r>
                        <a:rPr lang="fr-FR" sz="1400" dirty="0"/>
                        <a:t>58Cet homme alla trouver Pilate et demanda le corps de Jésus. Alors Pilate ordonna de le lui remettre.</a:t>
                      </a:r>
                    </a:p>
                    <a:p>
                      <a:r>
                        <a:rPr lang="fr-FR" sz="1400" dirty="0"/>
                        <a:t>59Prenant le corps, Joseph l’enveloppa dans une pièce de lin pur</a:t>
                      </a:r>
                    </a:p>
                    <a:p>
                      <a:r>
                        <a:rPr lang="fr-FR" sz="1400" dirty="0"/>
                        <a:t>60et le déposa dans le tombeau tout neuf qu’il s’était fait creuser dans le rocher ; puis il roula une grosse pierre à l’entrée du tombeau et s’en alla.</a:t>
                      </a:r>
                    </a:p>
                    <a:p>
                      <a:r>
                        <a:rPr lang="fr-FR" sz="1400" dirty="0"/>
                        <a:t>61Cependant Marie de Magdala et l’autre Marie étaient là, assises en face du sépulcre.</a:t>
                      </a:r>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400" dirty="0"/>
                        <a:t>42Déjà le soir était venu, et comme c’était un jour de Préparation, c’est-à-dire </a:t>
                      </a:r>
                      <a:r>
                        <a:rPr lang="fr-FR" sz="1400" u="sng" dirty="0"/>
                        <a:t>une </a:t>
                      </a:r>
                      <a:r>
                        <a:rPr lang="fr-FR" sz="1400" u="sng" dirty="0">
                          <a:solidFill>
                            <a:schemeClr val="tx1"/>
                          </a:solidFill>
                        </a:rPr>
                        <a:t>veille de sabbat</a:t>
                      </a:r>
                      <a:r>
                        <a:rPr lang="fr-FR" sz="1400" dirty="0"/>
                        <a:t>,</a:t>
                      </a:r>
                    </a:p>
                    <a:p>
                      <a:r>
                        <a:rPr lang="fr-FR" sz="1400" dirty="0"/>
                        <a:t>43un membre éminent du conseil, Joseph d’</a:t>
                      </a:r>
                      <a:r>
                        <a:rPr lang="fr-FR" sz="1400" dirty="0" err="1"/>
                        <a:t>Arimathée</a:t>
                      </a:r>
                      <a:r>
                        <a:rPr lang="fr-FR" sz="1400" dirty="0"/>
                        <a:t>, arriva. Il attendait lui aussi le Règne de Dieu. Il eut le courage d’entrer chez Pilate pour demander le corps de Jésus.</a:t>
                      </a:r>
                    </a:p>
                    <a:p>
                      <a:r>
                        <a:rPr lang="fr-FR" sz="1400" dirty="0">
                          <a:solidFill>
                            <a:schemeClr val="accent2"/>
                          </a:solidFill>
                        </a:rPr>
                        <a:t>44Pilate s’étonna qu’il soit déjà mort. Il fit venir le centurion et lui demanda s’il était mort depuis longtemps.</a:t>
                      </a:r>
                    </a:p>
                    <a:p>
                      <a:r>
                        <a:rPr lang="fr-FR" sz="1400" dirty="0"/>
                        <a:t>45Et, renseigné par le centurion, il permit à Joseph de prendre le cadavre.</a:t>
                      </a:r>
                    </a:p>
                    <a:p>
                      <a:r>
                        <a:rPr lang="fr-FR" sz="1400" dirty="0"/>
                        <a:t>46Après avoir acheté un linceul, Joseph descendit Jésus de la croix et l’enroula dans le linceul. Il le déposa dans une tombe qui était creusée dans le rocher et il roula une pierre à l’entrée du tombeau.</a:t>
                      </a:r>
                    </a:p>
                    <a:p>
                      <a:r>
                        <a:rPr lang="fr-FR" sz="1400" dirty="0"/>
                        <a:t>47Marie de Magdala et Marie, mère de José, regardaient où on l’avait déposé.</a:t>
                      </a:r>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400" dirty="0"/>
                        <a:t>50Alors survint un homme du nom de Joseph, membre du conseil, homme bon et juste :</a:t>
                      </a:r>
                    </a:p>
                    <a:p>
                      <a:r>
                        <a:rPr lang="fr-FR" sz="1400" dirty="0">
                          <a:solidFill>
                            <a:srgbClr val="FF0000"/>
                          </a:solidFill>
                        </a:rPr>
                        <a:t>51il n’avait donné son accord ni à leur dessein, ni à leurs actes. Originaire d’</a:t>
                      </a:r>
                      <a:r>
                        <a:rPr lang="fr-FR" sz="1400" dirty="0" err="1">
                          <a:solidFill>
                            <a:srgbClr val="FF0000"/>
                          </a:solidFill>
                        </a:rPr>
                        <a:t>Arimathée</a:t>
                      </a:r>
                      <a:r>
                        <a:rPr lang="fr-FR" sz="1400" dirty="0">
                          <a:solidFill>
                            <a:srgbClr val="FF0000"/>
                          </a:solidFill>
                        </a:rPr>
                        <a:t>, ville juive, il attendait le Règne de Dieu.</a:t>
                      </a:r>
                    </a:p>
                    <a:p>
                      <a:r>
                        <a:rPr lang="fr-FR" sz="1400" dirty="0"/>
                        <a:t>52Cet homme alla trouver Pilate et demanda le corps de Jésus.</a:t>
                      </a:r>
                    </a:p>
                    <a:p>
                      <a:r>
                        <a:rPr lang="fr-FR" sz="1400" dirty="0">
                          <a:solidFill>
                            <a:srgbClr val="FF0000"/>
                          </a:solidFill>
                        </a:rPr>
                        <a:t>53Il le descendit de la croix, </a:t>
                      </a:r>
                      <a:r>
                        <a:rPr lang="fr-FR" sz="1400" dirty="0"/>
                        <a:t>l’enveloppa d’un linceul et le déposa dans une tombe taillée dans le roc où personne encore n’avait été mis.</a:t>
                      </a:r>
                    </a:p>
                    <a:p>
                      <a:r>
                        <a:rPr lang="fr-FR" sz="1400" dirty="0"/>
                        <a:t>54C’était un jour </a:t>
                      </a:r>
                      <a:r>
                        <a:rPr lang="fr-FR" sz="1400" u="sng" dirty="0"/>
                        <a:t>de Préparation et le sabbat approchait.</a:t>
                      </a:r>
                    </a:p>
                    <a:p>
                      <a:r>
                        <a:rPr lang="fr-FR" sz="1400" dirty="0"/>
                        <a:t>55Les femmes qui l’avaient accompagné depuis la Galilée suivirent Joseph ; elles regardèrent le tombeau et comment son corps avait été placé.</a:t>
                      </a:r>
                    </a:p>
                    <a:p>
                      <a:r>
                        <a:rPr lang="fr-FR" sz="1400" dirty="0">
                          <a:solidFill>
                            <a:srgbClr val="FF0000"/>
                          </a:solidFill>
                        </a:rPr>
                        <a:t>56Puis elles s’en retournèrent et préparèrent aromates et parfums. </a:t>
                      </a:r>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re 1">
            <a:extLst>
              <a:ext uri="{FF2B5EF4-FFF2-40B4-BE49-F238E27FC236}">
                <a16:creationId xmlns:a16="http://schemas.microsoft.com/office/drawing/2014/main" id="{E8283DAA-EB30-4C71-AF0C-806ECAC64449}"/>
              </a:ext>
            </a:extLst>
          </p:cNvPr>
          <p:cNvSpPr>
            <a:spLocks noGrp="1" noChangeArrowheads="1"/>
          </p:cNvSpPr>
          <p:nvPr>
            <p:ph type="title"/>
          </p:nvPr>
        </p:nvSpPr>
        <p:spPr>
          <a:xfrm>
            <a:off x="685800" y="1628775"/>
            <a:ext cx="7772400" cy="1143000"/>
          </a:xfrm>
        </p:spPr>
        <p:txBody>
          <a:bodyPr/>
          <a:lstStyle/>
          <a:p>
            <a:r>
              <a:rPr lang="fr-FR" altLang="fr-FR"/>
              <a:t>La résurrection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978E244B-6823-4301-A446-0FB2E35C7C3C}"/>
              </a:ext>
            </a:extLst>
          </p:cNvPr>
          <p:cNvGraphicFramePr>
            <a:graphicFrameLocks noGrp="1"/>
          </p:cNvGraphicFramePr>
          <p:nvPr>
            <p:extLst>
              <p:ext uri="{D42A27DB-BD31-4B8C-83A1-F6EECF244321}">
                <p14:modId xmlns:p14="http://schemas.microsoft.com/office/powerpoint/2010/main" val="3190651313"/>
              </p:ext>
            </p:extLst>
          </p:nvPr>
        </p:nvGraphicFramePr>
        <p:xfrm>
          <a:off x="0" y="0"/>
          <a:ext cx="9144000" cy="7060445"/>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54847">
                <a:tc>
                  <a:txBody>
                    <a:bodyPr/>
                    <a:lstStyle/>
                    <a:p>
                      <a:pPr algn="ctr"/>
                      <a:r>
                        <a:rPr lang="fr-FR" sz="1400" dirty="0">
                          <a:solidFill>
                            <a:schemeClr val="tx1"/>
                          </a:solidFill>
                        </a:rPr>
                        <a:t>Mt 1,18-25</a:t>
                      </a:r>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400" dirty="0" err="1">
                          <a:solidFill>
                            <a:schemeClr val="tx1"/>
                          </a:solidFill>
                        </a:rPr>
                        <a:t>Lc</a:t>
                      </a:r>
                      <a:r>
                        <a:rPr lang="fr-FR" sz="1400" dirty="0">
                          <a:solidFill>
                            <a:schemeClr val="tx1"/>
                          </a:solidFill>
                        </a:rPr>
                        <a:t> 1,26-38 et </a:t>
                      </a:r>
                      <a:r>
                        <a:rPr lang="fr-FR" sz="1400" dirty="0" err="1">
                          <a:solidFill>
                            <a:schemeClr val="tx1"/>
                          </a:solidFill>
                        </a:rPr>
                        <a:t>Lc</a:t>
                      </a:r>
                      <a:r>
                        <a:rPr lang="fr-FR" sz="1400" dirty="0">
                          <a:solidFill>
                            <a:schemeClr val="tx1"/>
                          </a:solidFill>
                        </a:rPr>
                        <a:t> 2,1-20</a:t>
                      </a:r>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090278">
                <a:tc>
                  <a:txBody>
                    <a:bodyPr/>
                    <a:lstStyle/>
                    <a:p>
                      <a:r>
                        <a:rPr lang="fr-FR" sz="1400" dirty="0"/>
                        <a:t>18Voici quelle fut l’origine de Jésus Christ. Marie, sa mère, était </a:t>
                      </a:r>
                      <a:r>
                        <a:rPr lang="fr-FR" sz="1400" dirty="0">
                          <a:solidFill>
                            <a:srgbClr val="FFC000"/>
                          </a:solidFill>
                        </a:rPr>
                        <a:t>accordée en mariage à Joseph </a:t>
                      </a:r>
                      <a:r>
                        <a:rPr lang="fr-FR" sz="1400" dirty="0"/>
                        <a:t>; or, avant qu’ils aient habité ensemble, </a:t>
                      </a:r>
                      <a:r>
                        <a:rPr lang="fr-FR" sz="1400" dirty="0">
                          <a:solidFill>
                            <a:schemeClr val="tx1"/>
                          </a:solidFill>
                        </a:rPr>
                        <a:t>elle se trouva </a:t>
                      </a:r>
                      <a:r>
                        <a:rPr lang="fr-FR" sz="1400" dirty="0">
                          <a:solidFill>
                            <a:srgbClr val="FF0000"/>
                          </a:solidFill>
                        </a:rPr>
                        <a:t>enceinte</a:t>
                      </a:r>
                      <a:r>
                        <a:rPr lang="fr-FR" sz="1400" dirty="0">
                          <a:solidFill>
                            <a:schemeClr val="accent2"/>
                          </a:solidFill>
                        </a:rPr>
                        <a:t> </a:t>
                      </a:r>
                      <a:r>
                        <a:rPr lang="fr-FR" sz="1400" dirty="0">
                          <a:solidFill>
                            <a:schemeClr val="tx1"/>
                          </a:solidFill>
                        </a:rPr>
                        <a:t>par le fait de l’Esprit Saint. </a:t>
                      </a:r>
                    </a:p>
                    <a:p>
                      <a:r>
                        <a:rPr lang="fr-FR" sz="1400" b="1" dirty="0"/>
                        <a:t>19Joseph</a:t>
                      </a:r>
                      <a:r>
                        <a:rPr lang="fr-FR" sz="1400" dirty="0"/>
                        <a:t>, son époux, qui était un homme juste et ne voulait pas la diffamer publiquement, résolut de la répudier secrètement. </a:t>
                      </a:r>
                    </a:p>
                    <a:p>
                      <a:r>
                        <a:rPr lang="fr-FR" sz="1400" dirty="0"/>
                        <a:t>20Il avait formé ce projet, et voici que l’ange du Seigneur lui apparut en songe et lui dit : « </a:t>
                      </a:r>
                      <a:r>
                        <a:rPr lang="fr-FR" sz="1400" b="1" dirty="0"/>
                        <a:t>Joseph, fils de David</a:t>
                      </a:r>
                      <a:r>
                        <a:rPr lang="fr-FR" sz="1400" dirty="0"/>
                        <a:t>, ne crains pas de prendre chez toi Marie, ton épouse : ce qui a été engendré en elle vient de </a:t>
                      </a:r>
                      <a:r>
                        <a:rPr lang="fr-FR" sz="1400" dirty="0">
                          <a:solidFill>
                            <a:schemeClr val="accent2"/>
                          </a:solidFill>
                        </a:rPr>
                        <a:t>l’Esprit Saint</a:t>
                      </a:r>
                      <a:r>
                        <a:rPr lang="fr-FR" sz="1400" dirty="0"/>
                        <a:t>, </a:t>
                      </a:r>
                    </a:p>
                    <a:p>
                      <a:r>
                        <a:rPr lang="fr-FR" sz="1400" dirty="0"/>
                        <a:t>21et </a:t>
                      </a:r>
                      <a:r>
                        <a:rPr lang="fr-FR" sz="1400" dirty="0">
                          <a:solidFill>
                            <a:srgbClr val="FF0000"/>
                          </a:solidFill>
                        </a:rPr>
                        <a:t>elle enfantera un fils auquel tu donneras le nom de Jésus</a:t>
                      </a:r>
                      <a:r>
                        <a:rPr lang="fr-FR" sz="1400" dirty="0"/>
                        <a:t>, car c’est lui qui sauvera son peuple de ses péchés. » </a:t>
                      </a:r>
                    </a:p>
                    <a:p>
                      <a:r>
                        <a:rPr lang="fr-FR" sz="1400" dirty="0"/>
                        <a:t>22Tout cela arriva pour que s’accomplisse ce que le Seigneur avait dit par le prophète : </a:t>
                      </a:r>
                    </a:p>
                    <a:p>
                      <a:r>
                        <a:rPr lang="fr-FR" sz="1400" i="0" dirty="0">
                          <a:solidFill>
                            <a:schemeClr val="tx1"/>
                          </a:solidFill>
                        </a:rPr>
                        <a:t>23Voici que la vierge concevra et enfantera un fils auquel on donnera le nom </a:t>
                      </a:r>
                      <a:r>
                        <a:rPr lang="fr-FR" sz="1400" i="0" u="sng" dirty="0">
                          <a:solidFill>
                            <a:schemeClr val="tx1"/>
                          </a:solidFill>
                        </a:rPr>
                        <a:t>d’Emmanuel</a:t>
                      </a:r>
                      <a:r>
                        <a:rPr lang="fr-FR" sz="1400" dirty="0">
                          <a:solidFill>
                            <a:schemeClr val="tx1"/>
                          </a:solidFill>
                        </a:rPr>
                        <a:t>, </a:t>
                      </a:r>
                      <a:r>
                        <a:rPr lang="fr-FR" sz="1400" dirty="0"/>
                        <a:t>ce qui se traduit : </a:t>
                      </a:r>
                      <a:r>
                        <a:rPr lang="fr-FR" sz="1400" i="0" dirty="0"/>
                        <a:t>« Dieu avec nous ». </a:t>
                      </a:r>
                    </a:p>
                    <a:p>
                      <a:r>
                        <a:rPr lang="fr-FR" sz="1400" dirty="0"/>
                        <a:t>24A son réveil, Joseph fit ce que l’ange du Seigneur lui avait prescrit : il prit chez lui son épouse, </a:t>
                      </a:r>
                    </a:p>
                    <a:p>
                      <a:r>
                        <a:rPr lang="fr-FR" sz="1400" dirty="0"/>
                        <a:t>25mais il ne la connut pas jusqu’à ce </a:t>
                      </a:r>
                      <a:r>
                        <a:rPr lang="fr-FR" sz="1400" dirty="0">
                          <a:solidFill>
                            <a:srgbClr val="C00000"/>
                          </a:solidFill>
                        </a:rPr>
                        <a:t>qu’elle eût enfanté un fils</a:t>
                      </a:r>
                      <a:r>
                        <a:rPr lang="fr-FR" sz="1400" dirty="0"/>
                        <a:t>, auquel il donna le nom de Jésus.</a:t>
                      </a:r>
                    </a:p>
                    <a:p>
                      <a:endParaRPr lang="fr-FR" sz="1400"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400" dirty="0"/>
                        <a:t>26Le sixième mois, l’ange Gabriel fut envoyé par Dieu dans une ville de Galilée du nom de Nazareth, 27à une </a:t>
                      </a:r>
                      <a:r>
                        <a:rPr lang="fr-FR" sz="1400" dirty="0">
                          <a:solidFill>
                            <a:schemeClr val="tx1"/>
                          </a:solidFill>
                        </a:rPr>
                        <a:t>jeune fille </a:t>
                      </a:r>
                      <a:r>
                        <a:rPr lang="fr-FR" sz="1400" dirty="0">
                          <a:solidFill>
                            <a:srgbClr val="FFC000"/>
                          </a:solidFill>
                        </a:rPr>
                        <a:t>accordée en mariage à un homme nommé Joseph</a:t>
                      </a:r>
                      <a:r>
                        <a:rPr lang="fr-FR" sz="1400" dirty="0"/>
                        <a:t>, de la famille de David ; cette jeune fille s’appelait </a:t>
                      </a:r>
                      <a:r>
                        <a:rPr lang="fr-FR" sz="1400" b="1" dirty="0"/>
                        <a:t>Marie</a:t>
                      </a:r>
                      <a:r>
                        <a:rPr lang="fr-FR" sz="1400" dirty="0"/>
                        <a:t>. 28L’ange entra auprès d’elle et lui dit : « Sois joyeuse, toi qui as la faveur de Dieu, le Seigneur est avec toi. » </a:t>
                      </a:r>
                    </a:p>
                    <a:p>
                      <a:r>
                        <a:rPr lang="fr-FR" sz="1400" dirty="0"/>
                        <a:t>29A ces mots, elle fut très troublée, et elle se demandait ce que pouvait signifier cette salutation. 30L’ange lui dit : « Sois sans crainte, Marie, car tu as trouvé grâce auprès de Dieu. </a:t>
                      </a:r>
                      <a:r>
                        <a:rPr lang="fr-FR" sz="1400" i="0" dirty="0">
                          <a:solidFill>
                            <a:srgbClr val="FF0000"/>
                          </a:solidFill>
                        </a:rPr>
                        <a:t>31Voici que tu vas être enceinte, tu enfanteras un fils et tu lui donneras le nom de Jésus</a:t>
                      </a:r>
                      <a:r>
                        <a:rPr lang="fr-FR" sz="1400" dirty="0"/>
                        <a:t>. 32Il sera grand et sera appelé </a:t>
                      </a:r>
                      <a:r>
                        <a:rPr lang="fr-FR" sz="1400" u="sng" dirty="0"/>
                        <a:t>Fils du Très-Haut</a:t>
                      </a:r>
                      <a:r>
                        <a:rPr lang="fr-FR" sz="1400" dirty="0"/>
                        <a:t>. Le Seigneur Dieu lui donnera le trône de David son père ; 33il régnera pour toujours sur la famille de Jacob, et son règne n’aura pas de fin. » 34Marie dit à l’ange : « Comment cela se fera-t-il puisque je n’ai pas de relations conjugales ? » 35L’ange lui répondit : </a:t>
                      </a:r>
                      <a:r>
                        <a:rPr lang="fr-FR" sz="1400" dirty="0">
                          <a:solidFill>
                            <a:schemeClr val="tx1"/>
                          </a:solidFill>
                        </a:rPr>
                        <a:t>« </a:t>
                      </a:r>
                      <a:r>
                        <a:rPr lang="fr-FR" sz="1400" dirty="0">
                          <a:solidFill>
                            <a:schemeClr val="accent2"/>
                          </a:solidFill>
                        </a:rPr>
                        <a:t>L’Esprit Saint </a:t>
                      </a:r>
                      <a:r>
                        <a:rPr lang="fr-FR" sz="1400" dirty="0">
                          <a:solidFill>
                            <a:schemeClr val="tx1"/>
                          </a:solidFill>
                        </a:rPr>
                        <a:t>viendra sur toi et la puissance du Très-Haut te couvrira de son ombre </a:t>
                      </a:r>
                      <a:r>
                        <a:rPr lang="fr-FR" sz="1400" dirty="0"/>
                        <a:t>; c’est pourquoi celui qui va naître sera saint et sera appelé </a:t>
                      </a:r>
                      <a:r>
                        <a:rPr lang="fr-FR" sz="1400" u="sng" dirty="0"/>
                        <a:t>Fils de Dieu</a:t>
                      </a:r>
                      <a:r>
                        <a:rPr lang="fr-FR" sz="1400" dirty="0"/>
                        <a:t>. 2,1Or, en ce temps-là, parut un décret de César Auguste pour faire recenser le monde entier. 2Ce premier recensement eut lieu à l’époque où </a:t>
                      </a:r>
                      <a:r>
                        <a:rPr lang="fr-FR" sz="1400" dirty="0" err="1"/>
                        <a:t>Quirinius</a:t>
                      </a:r>
                      <a:r>
                        <a:rPr lang="fr-FR" sz="1400" dirty="0"/>
                        <a:t> était gouverneur de Syrie. 3Tous allaient se faire recenser, chacun dans sa propre ville ; 4Joseph aussi monta de la ville de Nazareth en Galilée à la ville de David qui s’appelle Bethléem en Judée, parce qu’il était de la famille et de la descendance de David, 5pour se faire recenser avec Marie son épouse, qui était enceinte. 6Or, pendant qu’ils étaient là, le jour où elle devait accoucher arriva ; </a:t>
                      </a:r>
                      <a:r>
                        <a:rPr lang="fr-FR" sz="1400" dirty="0">
                          <a:solidFill>
                            <a:srgbClr val="C00000"/>
                          </a:solidFill>
                        </a:rPr>
                        <a:t>7elle accoucha de son fils premier-né</a:t>
                      </a:r>
                      <a:r>
                        <a:rPr lang="fr-FR" sz="1400" dirty="0"/>
                        <a:t>, l’emmaillota et le déposa dans une mangeoire, parce qu’il n’y avait pas de place pour eux dans la salle d’hôtes. </a:t>
                      </a:r>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6F7C1C8C-AFE7-4009-A2B8-846F2261FA0E}"/>
              </a:ext>
            </a:extLst>
          </p:cNvPr>
          <p:cNvGraphicFramePr>
            <a:graphicFrameLocks noGrp="1"/>
          </p:cNvGraphicFramePr>
          <p:nvPr/>
        </p:nvGraphicFramePr>
        <p:xfrm>
          <a:off x="0" y="260350"/>
          <a:ext cx="9144000" cy="62230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370840">
                <a:tc>
                  <a:txBody>
                    <a:bodyPr/>
                    <a:lstStyle/>
                    <a:p>
                      <a:pPr algn="ctr"/>
                      <a:r>
                        <a:rPr lang="fr-FR" sz="1050" dirty="0">
                          <a:solidFill>
                            <a:schemeClr val="tx1"/>
                          </a:solidFill>
                        </a:rPr>
                        <a:t>Mt 28,1-15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050" dirty="0">
                          <a:solidFill>
                            <a:schemeClr val="tx1"/>
                          </a:solidFill>
                        </a:rPr>
                        <a:t>Mc 16,1-8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050" dirty="0" err="1">
                          <a:solidFill>
                            <a:schemeClr val="tx1"/>
                          </a:solidFill>
                        </a:rPr>
                        <a:t>Lc</a:t>
                      </a:r>
                      <a:r>
                        <a:rPr lang="fr-FR" sz="1050" dirty="0">
                          <a:solidFill>
                            <a:schemeClr val="tx1"/>
                          </a:solidFill>
                        </a:rPr>
                        <a:t> 23,56b-24,1-12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fr-FR" sz="1050" dirty="0"/>
                        <a:t>1Après le sabbat, au commencement du premier jour de la semaine, Marie de Magdala et l’autre Marie vinrent voir le sépulcre. 2Et voilà qu’il se fit un grand tremblement de terre : l’ange du Seigneur descendit du ciel, vint rouler la pierre et s’assit dessus. 3Il avait l’aspect de l’éclair et son vêtement était blanc comme neige. 4Dans la crainte qu’ils en eurent, les gardes furent bouleversés et devinrent comme morts. 5Mais l’ange prit la parole et dit aux femmes : « Soyez sans crainte, vous. Je sais que vous cherchez Jésus, le crucifié. 6Il n’est pas ici, car il est ressuscité comme il l’avait dit ; venez voir l’endroit où il gisait. 7Puis, vite, allez dire à ses disciples : “Il est ressuscité des morts, et voici qu’il vous précède en Galilée ; c’est là que vous le verrez.” Voilà, je vous l’ai dit. » 8Quittant vite le tombeau, avec crainte et grande joie, elles coururent porter la nouvelle à ses disciples. 9Et voici que Jésus vint à leur rencontre et leur dit : « Je vous salue. » Elles s’approchèrent de lui et lui saisirent les pieds en se prosternant devant lui. 10Alors Jésus leur dit : « Soyez sans crainte. Allez annoncer à mes frères qu’ils doivent se rendre en Galilée : c’est là qu’ils me verront. » 11Comme elles étaient en chemin, voici que quelques hommes de la garde vinrent à la ville informer les grands prêtres de tout ce qui était arrivé. 12Ceux-ci, après s’être assemblés avec les anciens et avoir tenu conseil, donnèrent aux soldats une bonne somme d’argent, 13avec cette consigne : « Vous direz ceci : “Ses disciples sont venus de nuit et l’ont dérobé pendant que nous dormions.” 14Et si l’affaire vient aux oreilles du gouverneur, c’est nous qui l’apaiserons, et nous ferons en sorte que vous ne soyez pas inquiétés. » 15Ils prirent l’argent et se conformèrent à la leçon qu’on leur avait apprise. Ce récit s’est propagé chez les Juifs jusqu’à ce jour.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050" dirty="0"/>
                        <a:t>1Quand le sabbat fut passé, Marie de Magdala, Marie, mère de Jacques, et Salomé achetèrent des aromates pour aller l’embaumer.</a:t>
                      </a:r>
                    </a:p>
                    <a:p>
                      <a:r>
                        <a:rPr lang="fr-FR" sz="1050" dirty="0"/>
                        <a:t>2Et de grand matin, le premier jour de la semaine, elles vont à la tombe, le soleil étant levé.</a:t>
                      </a:r>
                    </a:p>
                    <a:p>
                      <a:r>
                        <a:rPr lang="fr-FR" sz="1050" dirty="0"/>
                        <a:t>3Elles se disaient entre elles : « Qui nous roulera la pierre de l’entrée du tombeau ? »</a:t>
                      </a:r>
                    </a:p>
                    <a:p>
                      <a:r>
                        <a:rPr lang="fr-FR" sz="1050" dirty="0"/>
                        <a:t>4Et, levant les yeux, elles voient que la pierre est roulée ; or, elle était très grande.</a:t>
                      </a:r>
                    </a:p>
                    <a:p>
                      <a:r>
                        <a:rPr lang="fr-FR" sz="1050" dirty="0"/>
                        <a:t>5Entrées dans le tombeau, elles virent, assis à droite, un jeune homme, vêtu d’une robe blanche, et elles furent saisies de frayeur.</a:t>
                      </a:r>
                    </a:p>
                    <a:p>
                      <a:r>
                        <a:rPr lang="fr-FR" sz="1050" dirty="0"/>
                        <a:t>6Mais il leur dit : « Ne vous effrayez pas. Vous cherchez Jésus de Nazareth, le crucifié : il est ressuscité, il n’est pas ici ; voyez l’endroit où on l’avait déposé.</a:t>
                      </a:r>
                    </a:p>
                    <a:p>
                      <a:r>
                        <a:rPr lang="fr-FR" sz="1050" dirty="0"/>
                        <a:t>7Mais allez dire à ses disciples et à Pierre : “Il vous précède en Galilée ; c’est là que vous le verrez, comme il vous l’a dit.” »</a:t>
                      </a:r>
                    </a:p>
                    <a:p>
                      <a:r>
                        <a:rPr lang="fr-FR" sz="1050" dirty="0"/>
                        <a:t>8Elles sortirent et s’enfuirent loin du tombeau, car elles étaient toutes tremblantes et bouleversées ; et elles ne dirent rien à personne, car elles avaient peur.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050" dirty="0"/>
                        <a:t>Durant le sabbat, elles observèrent le repos selon le commandement. 1et, le premier jour de la semaine, de grand matin, elles vinrent à la tombe en portant les aromates qu’elles avaient préparés.</a:t>
                      </a:r>
                    </a:p>
                    <a:p>
                      <a:r>
                        <a:rPr lang="fr-FR" sz="1050" dirty="0"/>
                        <a:t>2Elles trouvèrent la pierre roulée de devant le tombeau.</a:t>
                      </a:r>
                    </a:p>
                    <a:p>
                      <a:r>
                        <a:rPr lang="fr-FR" sz="1050" dirty="0"/>
                        <a:t>3Etant entrées, elles ne trouvèrent pas le corps du Seigneur Jésus.</a:t>
                      </a:r>
                    </a:p>
                    <a:p>
                      <a:r>
                        <a:rPr lang="fr-FR" sz="1050" dirty="0"/>
                        <a:t>4Or, comme elles en étaient déconcertées, voici que deux hommes se présentèrent à elles en vêtements éblouissants.</a:t>
                      </a:r>
                    </a:p>
                    <a:p>
                      <a:r>
                        <a:rPr lang="fr-FR" sz="1050" dirty="0"/>
                        <a:t>5Saisies de crainte, elles baissaient le visage vers la terre quand ils leur dirent : « Pourquoi cherchez-vous le vivant parmi les morts ?</a:t>
                      </a:r>
                    </a:p>
                    <a:p>
                      <a:r>
                        <a:rPr lang="fr-FR" sz="1050" dirty="0"/>
                        <a:t>6Il n’est pas ici, mais il est ressuscité. Rappelez-vous comment il vous a parlé quand il était encore en Galilée ;</a:t>
                      </a:r>
                    </a:p>
                    <a:p>
                      <a:r>
                        <a:rPr lang="fr-FR" sz="1050" dirty="0"/>
                        <a:t>7il disait : “Il faut que le Fils de l’homme soit livré aux mains des hommes pécheurs, qu’il soit crucifié et que le troisième jour il ressuscite.” »</a:t>
                      </a:r>
                    </a:p>
                    <a:p>
                      <a:r>
                        <a:rPr lang="fr-FR" sz="1050" dirty="0"/>
                        <a:t>8Alors, elles se rappelèrent ses paroles ;</a:t>
                      </a:r>
                    </a:p>
                    <a:p>
                      <a:r>
                        <a:rPr lang="fr-FR" sz="1050" dirty="0"/>
                        <a:t>9elles revinrent du tombeau et rapportèrent tout cela aux Onze et à tous les autres.</a:t>
                      </a:r>
                    </a:p>
                    <a:p>
                      <a:r>
                        <a:rPr lang="fr-FR" sz="1050" dirty="0"/>
                        <a:t>10C’étaient Marie de Magdala et Jeanne et Marie de Jacques ; leurs autres compagnes le disaient aussi aux apôtres.</a:t>
                      </a:r>
                    </a:p>
                    <a:p>
                      <a:r>
                        <a:rPr lang="fr-FR" sz="1050" dirty="0"/>
                        <a:t>11Aux yeux de ceux-ci ces paroles semblèrent un délire et ils ne croyaient pas ces femmes.</a:t>
                      </a:r>
                    </a:p>
                    <a:p>
                      <a:r>
                        <a:rPr lang="fr-FR" sz="1050" dirty="0"/>
                        <a:t>12 Pierre cependant partit et courut au tombeau ; en se penchant, il ne vit que les bandelettes, et il s’en alla de son côté en s’étonnant de ce qui était arrivé.</a:t>
                      </a:r>
                    </a:p>
                    <a:p>
                      <a:endParaRPr lang="fr-FR"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19A2766A-FBCA-4F4D-8F98-F0DF46BEE717}"/>
              </a:ext>
            </a:extLst>
          </p:cNvPr>
          <p:cNvGraphicFramePr>
            <a:graphicFrameLocks noGrp="1"/>
          </p:cNvGraphicFramePr>
          <p:nvPr>
            <p:extLst>
              <p:ext uri="{D42A27DB-BD31-4B8C-83A1-F6EECF244321}">
                <p14:modId xmlns:p14="http://schemas.microsoft.com/office/powerpoint/2010/main" val="443527428"/>
              </p:ext>
            </p:extLst>
          </p:nvPr>
        </p:nvGraphicFramePr>
        <p:xfrm>
          <a:off x="0" y="285750"/>
          <a:ext cx="9144000" cy="5994425"/>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370859">
                <a:tc>
                  <a:txBody>
                    <a:bodyPr/>
                    <a:lstStyle/>
                    <a:p>
                      <a:pPr algn="ctr"/>
                      <a:r>
                        <a:rPr lang="fr-FR" sz="1100" dirty="0">
                          <a:solidFill>
                            <a:schemeClr val="tx1"/>
                          </a:solidFill>
                        </a:rPr>
                        <a:t>Mt 28,1-15</a:t>
                      </a:r>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100" dirty="0">
                          <a:solidFill>
                            <a:schemeClr val="tx1"/>
                          </a:solidFill>
                        </a:rPr>
                        <a:t>Mc 16,1-8</a:t>
                      </a:r>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100" dirty="0" err="1">
                          <a:solidFill>
                            <a:schemeClr val="tx1"/>
                          </a:solidFill>
                        </a:rPr>
                        <a:t>Lc</a:t>
                      </a:r>
                      <a:r>
                        <a:rPr lang="fr-FR" sz="1100" dirty="0">
                          <a:solidFill>
                            <a:schemeClr val="tx1"/>
                          </a:solidFill>
                        </a:rPr>
                        <a:t> 23,56b-24,1-12</a:t>
                      </a:r>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623541">
                <a:tc>
                  <a:txBody>
                    <a:bodyPr/>
                    <a:lstStyle/>
                    <a:p>
                      <a:r>
                        <a:rPr lang="fr-FR" sz="1100" dirty="0"/>
                        <a:t>1Après le sabbat, au commencement du premier jour de la semaine, Marie de Magdala et l’autre Marie vinrent voir le sépulcre. </a:t>
                      </a:r>
                      <a:r>
                        <a:rPr lang="fr-FR" sz="1100" dirty="0">
                          <a:solidFill>
                            <a:srgbClr val="FF6600"/>
                          </a:solidFill>
                        </a:rPr>
                        <a:t>2Et voilà qu’il se fit un grand tremblement de terre : l’ange du Seigneur descendit du ciel, vint rouler la pierre et s’assit dessus. 3Il avait l’aspect de l’éclair et son vêtement était blanc comme neige. </a:t>
                      </a:r>
                      <a:r>
                        <a:rPr lang="fr-FR" sz="1100" dirty="0"/>
                        <a:t>4Dans la crainte qu’ils en eurent, les gardes furent bouleversés et devinrent comme morts. 5Mais l’ange prit la parole et dit aux femmes : « Soyez sans crainte, vous. Je sais que vous cherchez Jésus, le crucifié. 6Il n’est pas ici, car il est ressuscité comme il l’avait dit ; venez voir l’endroit où il gisait. 7Puis, vite, allez dire à ses disciples : “Il est ressuscité des morts, et voici qu’il vous précède en Galilée ; c’est là que vous le verrez.” Voilà, je vous l’ai dit. »</a:t>
                      </a:r>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100" dirty="0"/>
                        <a:t>1Quand le sabbat fut passé, Marie de Magdala, Marie, mère de Jacques, et Salomé achetèrent des aromates pour aller l’embaumer.</a:t>
                      </a:r>
                    </a:p>
                    <a:p>
                      <a:r>
                        <a:rPr lang="fr-FR" sz="1100" dirty="0"/>
                        <a:t>2Et de grand matin, le premier jour de la semaine, elles vont à la tombe, le soleil étant levé.</a:t>
                      </a:r>
                    </a:p>
                    <a:p>
                      <a:r>
                        <a:rPr lang="fr-FR" sz="1100" dirty="0">
                          <a:solidFill>
                            <a:schemeClr val="accent2"/>
                          </a:solidFill>
                        </a:rPr>
                        <a:t>3Elles se disaient entre elles : « Qui nous roulera la pierre de l’entrée du tombeau ? »</a:t>
                      </a:r>
                    </a:p>
                    <a:p>
                      <a:r>
                        <a:rPr lang="fr-FR" sz="1100" dirty="0">
                          <a:solidFill>
                            <a:schemeClr val="accent2"/>
                          </a:solidFill>
                        </a:rPr>
                        <a:t>4Et, levant les yeux, elles voient que la pierre est roulée ; or, elle était très grande.</a:t>
                      </a:r>
                    </a:p>
                    <a:p>
                      <a:r>
                        <a:rPr lang="fr-FR" sz="1100" dirty="0"/>
                        <a:t>5Entrées dans le tombeau, elles virent, assis à droite, un jeune homme, vêtu d’une robe blanche, et elles furent saisies de frayeur.</a:t>
                      </a:r>
                    </a:p>
                    <a:p>
                      <a:r>
                        <a:rPr lang="fr-FR" sz="1100" dirty="0"/>
                        <a:t>6Mais il leur dit : « Ne vous effrayez pas. Vous cherchez Jésus de Nazareth, le crucifié : il est ressuscité, il n’est pas ici ; voyez l’endroit où on l’avait déposé.</a:t>
                      </a:r>
                    </a:p>
                    <a:p>
                      <a:r>
                        <a:rPr lang="fr-FR" sz="1100" dirty="0"/>
                        <a:t>7Mais allez dire à ses disciples et à Pierre : “Il vous précède en Galilée ; c’est là que vous le verrez, comme il vous l’a dit.” »</a:t>
                      </a:r>
                    </a:p>
                    <a:p>
                      <a:r>
                        <a:rPr lang="fr-FR" sz="1100" dirty="0">
                          <a:solidFill>
                            <a:schemeClr val="accent2"/>
                          </a:solidFill>
                        </a:rPr>
                        <a:t>8Elles sortirent et s’enfuirent loin du tombeau, car elles étaient toutes tremblantes et bouleversées ; et elles ne dirent rien à personne, car elles avaient peur.</a:t>
                      </a:r>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100" dirty="0"/>
                        <a:t>Durant le sabbat, elles observèrent le repos selon le commandement. 1et, le premier jour de la semaine, de grand matin, elles vinrent à la tombe en portant les aromates qu’elles avaient préparés.</a:t>
                      </a:r>
                    </a:p>
                    <a:p>
                      <a:r>
                        <a:rPr lang="fr-FR" sz="1100" dirty="0">
                          <a:solidFill>
                            <a:srgbClr val="FF0000"/>
                          </a:solidFill>
                        </a:rPr>
                        <a:t>2Elles trouvèrent la pierre roulée de devant le tombeau.</a:t>
                      </a:r>
                    </a:p>
                    <a:p>
                      <a:r>
                        <a:rPr lang="fr-FR" sz="1100" dirty="0"/>
                        <a:t>3Etant entrées, elles ne trouvèrent pas le corps du Seigneur Jésus.</a:t>
                      </a:r>
                    </a:p>
                    <a:p>
                      <a:r>
                        <a:rPr lang="fr-FR" sz="1100" dirty="0"/>
                        <a:t>4Or, comme elles en étaient déconcertées, voici que deux hommes se présentèrent à elles en vêtements éblouissants.</a:t>
                      </a:r>
                    </a:p>
                    <a:p>
                      <a:r>
                        <a:rPr lang="fr-FR" sz="1100" dirty="0"/>
                        <a:t>5Saisies de crainte, elles baissaient le visage vers la terre quand ils leur dirent : « Pourquoi cherchez-vous le vivant parmi les morts ?</a:t>
                      </a:r>
                    </a:p>
                    <a:p>
                      <a:r>
                        <a:rPr lang="fr-FR" sz="1100" dirty="0"/>
                        <a:t>6Il n’est pas ici, mais il est ressuscité. Rappelez-vous comment il vous a parlé quand il était encore en Galilée ;</a:t>
                      </a:r>
                    </a:p>
                    <a:p>
                      <a:r>
                        <a:rPr lang="fr-FR" sz="1100" dirty="0"/>
                        <a:t>7il disait : “Il faut que le Fils de l’homme soit livré aux mains des hommes pécheurs, qu’il soit crucifié et que le troisième jour il ressuscite.” »</a:t>
                      </a:r>
                    </a:p>
                    <a:p>
                      <a:r>
                        <a:rPr lang="fr-FR" sz="1100" dirty="0"/>
                        <a:t>8Alors, elles se rappelèrent ses paroles ;</a:t>
                      </a:r>
                    </a:p>
                    <a:p>
                      <a:r>
                        <a:rPr lang="fr-FR" sz="1100" dirty="0"/>
                        <a:t>9elles revinrent du tombeau et rapportèrent tout cela aux Onze et à tous les autres.</a:t>
                      </a:r>
                    </a:p>
                    <a:p>
                      <a:r>
                        <a:rPr lang="fr-FR" sz="1100" dirty="0"/>
                        <a:t>10C’étaient Marie de Magdala et Jeanne et Marie de Jacques ; leurs autres compagnes le disaient aussi aux apôtres.</a:t>
                      </a:r>
                    </a:p>
                    <a:p>
                      <a:r>
                        <a:rPr lang="fr-FR" sz="1100" dirty="0"/>
                        <a:t>11Aux yeux de ceux-ci ces paroles semblèrent un délire et ils ne croyaient pas ces femmes.</a:t>
                      </a:r>
                    </a:p>
                    <a:p>
                      <a:r>
                        <a:rPr lang="fr-FR" sz="1100" dirty="0"/>
                        <a:t>12 Pierre cependant partit et courut au tombeau ; en se penchant, il ne vit que les bandelettes, et il s’en alla de son côté en s’étonnant de ce qui était arrivé.</a:t>
                      </a:r>
                    </a:p>
                    <a:p>
                      <a:endParaRPr lang="fr-FR" sz="1100" dirty="0"/>
                    </a:p>
                  </a:txBody>
                  <a:tcPr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re 1">
            <a:extLst>
              <a:ext uri="{FF2B5EF4-FFF2-40B4-BE49-F238E27FC236}">
                <a16:creationId xmlns:a16="http://schemas.microsoft.com/office/drawing/2014/main" id="{17F181EE-6943-4BCD-B89C-52C5F0ED8796}"/>
              </a:ext>
            </a:extLst>
          </p:cNvPr>
          <p:cNvSpPr>
            <a:spLocks noGrp="1" noChangeArrowheads="1"/>
          </p:cNvSpPr>
          <p:nvPr>
            <p:ph type="title"/>
          </p:nvPr>
        </p:nvSpPr>
        <p:spPr>
          <a:xfrm>
            <a:off x="685800" y="1484313"/>
            <a:ext cx="7772400" cy="1143000"/>
          </a:xfrm>
        </p:spPr>
        <p:txBody>
          <a:bodyPr/>
          <a:lstStyle/>
          <a:p>
            <a:r>
              <a:rPr lang="fr-FR" altLang="fr-FR"/>
              <a:t>Les apparitions</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B58D83AE-1ADA-438D-810C-E4453C83DB7E}"/>
              </a:ext>
            </a:extLst>
          </p:cNvPr>
          <p:cNvGraphicFramePr>
            <a:graphicFrameLocks noGrp="1"/>
          </p:cNvGraphicFramePr>
          <p:nvPr/>
        </p:nvGraphicFramePr>
        <p:xfrm>
          <a:off x="0" y="188913"/>
          <a:ext cx="9109075" cy="6457950"/>
        </p:xfrm>
        <a:graphic>
          <a:graphicData uri="http://schemas.openxmlformats.org/drawingml/2006/table">
            <a:tbl>
              <a:tblPr firstRow="1" bandRow="1">
                <a:tableStyleId>{5C22544A-7EE6-4342-B048-85BDC9FD1C3A}</a:tableStyleId>
              </a:tblPr>
              <a:tblGrid>
                <a:gridCol w="9109075">
                  <a:extLst>
                    <a:ext uri="{9D8B030D-6E8A-4147-A177-3AD203B41FA5}">
                      <a16:colId xmlns:a16="http://schemas.microsoft.com/office/drawing/2014/main" val="20000"/>
                    </a:ext>
                  </a:extLst>
                </a:gridCol>
              </a:tblGrid>
              <a:tr h="372084">
                <a:tc>
                  <a:txBody>
                    <a:bodyPr/>
                    <a:lstStyle/>
                    <a:p>
                      <a:pPr algn="ctr"/>
                      <a:r>
                        <a:rPr lang="fr-FR" sz="1800" dirty="0">
                          <a:solidFill>
                            <a:schemeClr val="tx1"/>
                          </a:solidFill>
                        </a:rPr>
                        <a:t>Mt  28</a:t>
                      </a:r>
                    </a:p>
                  </a:txBody>
                  <a:tcPr marL="91446" marR="91446" marT="45716" marB="45716"/>
                </a:tc>
                <a:extLst>
                  <a:ext uri="{0D108BD9-81ED-4DB2-BD59-A6C34878D82A}">
                    <a16:rowId xmlns:a16="http://schemas.microsoft.com/office/drawing/2014/main" val="10000"/>
                  </a:ext>
                </a:extLst>
              </a:tr>
              <a:tr h="6085866">
                <a:tc>
                  <a:txBody>
                    <a:bodyPr/>
                    <a:lstStyle/>
                    <a:p>
                      <a:r>
                        <a:rPr lang="fr-FR" sz="1800" dirty="0"/>
                        <a:t>8Quittant vite le tombeau, avec crainte et grande joie, elles coururent porter la nouvelle à ses disciples. 9Et voici que Jésus vint à leur rencontre et leur dit : « Je vous salue. » Elles s’approchèrent de lui et lui saisirent les pieds en se prosternant devant lui. 10Alors Jésus leur dit : « Soyez sans crainte. Allez annoncer à mes frères qu’ils doivent se rendre en Galilée : c’est là qu’ils me verront. » 11Comme elles étaient en chemin, voici que quelques hommes de la garde vinrent à la ville informer les grands prêtres de tout ce qui était arrivé. 12Ceux-ci, après s’être assemblés avec les anciens et avoir tenu conseil, donnèrent aux soldats une bonne somme d’argent, 13avec cette consigne : « Vous direz ceci : “Ses disciples sont venus de nuit et l’ont dérobé pendant que nous dormions.” 14Et si l’affaire vient aux oreilles du gouverneur, c’est nous qui l’apaiserons, et nous ferons en sorte que vous ne soyez pas inquiétés. » 15Ils prirent l’argent et se conformèrent à la leçon qu’on leur avait apprise. Ce récit s’est propagé chez les Juifs jusqu’à ce jour.</a:t>
                      </a:r>
                    </a:p>
                    <a:p>
                      <a:endParaRPr lang="fr-FR" sz="1800" dirty="0"/>
                    </a:p>
                    <a:p>
                      <a:r>
                        <a:rPr lang="fr-FR" sz="1800" i="1" dirty="0"/>
                        <a:t>Le Ressuscité envoie ses disciples en mission</a:t>
                      </a:r>
                    </a:p>
                    <a:p>
                      <a:endParaRPr lang="fr-FR" sz="1800" dirty="0"/>
                    </a:p>
                    <a:p>
                      <a:r>
                        <a:rPr lang="fr-FR" sz="1800" dirty="0"/>
                        <a:t>16Quant aux onze disciples, ils se rendirent en Galilée, à la montagne où Jésus leur avait ordonné de se rendre. 17Quand ils le virent, ils se prosternèrent, mais ils eurent des doutes.</a:t>
                      </a:r>
                    </a:p>
                    <a:p>
                      <a:r>
                        <a:rPr lang="fr-FR" sz="1800" dirty="0"/>
                        <a:t>18Jésus s’approcha d’eux et leur adressa ces paroles : « Tout pouvoir m’a été donné au ciel et sur la terre. 19Allez donc : de toutes les nations faites des disciples, les baptisant au nom du Père et du Fils et du Saint Esprit,  20leur apprenant à garder tout ce que je vous ai prescrit. Et moi, je suis avec vous tous les jours jusqu’à la fin des temps. »</a:t>
                      </a:r>
                    </a:p>
                  </a:txBody>
                  <a:tcPr marL="91446" marR="91446" marT="45716" marB="45716"/>
                </a:tc>
                <a:extLst>
                  <a:ext uri="{0D108BD9-81ED-4DB2-BD59-A6C34878D82A}">
                    <a16:rowId xmlns:a16="http://schemas.microsoft.com/office/drawing/2014/main" val="10001"/>
                  </a:ext>
                </a:extLst>
              </a:tr>
            </a:tbl>
          </a:graphicData>
        </a:graphic>
      </p:graphicFrame>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5FD96437-2446-4CDF-BB45-7698A846E568}"/>
              </a:ext>
            </a:extLst>
          </p:cNvPr>
          <p:cNvGraphicFramePr>
            <a:graphicFrameLocks noGrp="1"/>
          </p:cNvGraphicFramePr>
          <p:nvPr/>
        </p:nvGraphicFramePr>
        <p:xfrm>
          <a:off x="0" y="115888"/>
          <a:ext cx="9109075" cy="15694025"/>
        </p:xfrm>
        <a:graphic>
          <a:graphicData uri="http://schemas.openxmlformats.org/drawingml/2006/table">
            <a:tbl>
              <a:tblPr firstRow="1" bandRow="1">
                <a:tableStyleId>{5C22544A-7EE6-4342-B048-85BDC9FD1C3A}</a:tableStyleId>
              </a:tblPr>
              <a:tblGrid>
                <a:gridCol w="9109075">
                  <a:extLst>
                    <a:ext uri="{9D8B030D-6E8A-4147-A177-3AD203B41FA5}">
                      <a16:colId xmlns:a16="http://schemas.microsoft.com/office/drawing/2014/main" val="20000"/>
                    </a:ext>
                  </a:extLst>
                </a:gridCol>
              </a:tblGrid>
              <a:tr h="374278">
                <a:tc>
                  <a:txBody>
                    <a:bodyPr/>
                    <a:lstStyle/>
                    <a:p>
                      <a:pPr algn="ctr"/>
                      <a:r>
                        <a:rPr lang="fr-FR" sz="1600" dirty="0">
                          <a:solidFill>
                            <a:schemeClr val="tx1"/>
                          </a:solidFill>
                        </a:rPr>
                        <a:t>Mc 16</a:t>
                      </a:r>
                    </a:p>
                  </a:txBody>
                  <a:tcPr marL="91446" marR="91446"/>
                </a:tc>
                <a:extLst>
                  <a:ext uri="{0D108BD9-81ED-4DB2-BD59-A6C34878D82A}">
                    <a16:rowId xmlns:a16="http://schemas.microsoft.com/office/drawing/2014/main" val="10000"/>
                  </a:ext>
                </a:extLst>
              </a:tr>
              <a:tr h="15319747">
                <a:tc>
                  <a:txBody>
                    <a:bodyPr/>
                    <a:lstStyle/>
                    <a:p>
                      <a:r>
                        <a:rPr lang="fr-FR" sz="1600" dirty="0"/>
                        <a:t>9Ressuscité le matin du premier jour de la semaine, Jésus apparut d’abord à Marie de Magdala, dont il avait chassé sept démons.</a:t>
                      </a:r>
                    </a:p>
                    <a:p>
                      <a:r>
                        <a:rPr lang="fr-FR" sz="1600" dirty="0"/>
                        <a:t>10Celle-ci partit l’annoncer à ceux qui avaient été avec lui et qui étaient dans le deuil et les pleurs.</a:t>
                      </a:r>
                    </a:p>
                    <a:p>
                      <a:r>
                        <a:rPr lang="fr-FR" sz="1600" dirty="0"/>
                        <a:t>11Mais, entendant dire qu’il vivait et qu’elle l’avait vu, ceux-ci ne la crurent pas.</a:t>
                      </a:r>
                    </a:p>
                    <a:p>
                      <a:r>
                        <a:rPr lang="fr-FR" sz="1600" dirty="0"/>
                        <a:t>12Après cela, il se manifesta sous un autre aspect à deux d’entre eux qui faisaient route pour se rendre à la campagne.</a:t>
                      </a:r>
                    </a:p>
                    <a:p>
                      <a:r>
                        <a:rPr lang="fr-FR" sz="1600" dirty="0"/>
                        <a:t>13Et ceux-ci revinrent l’annoncer aux autres ; eux non plus, on ne les crut pas.</a:t>
                      </a:r>
                    </a:p>
                    <a:p>
                      <a:r>
                        <a:rPr lang="fr-FR" sz="1600" dirty="0"/>
                        <a:t>14Ensuite, il se manifesta aux Onze, alors qu’ils étaient à table, et il leur reprocha leur incrédulité et la dureté de leur cœur, parce qu’ils n’avaient pas cru ceux qui l’avaient vu ressuscité.</a:t>
                      </a:r>
                    </a:p>
                    <a:p>
                      <a:r>
                        <a:rPr lang="fr-FR" sz="1600" dirty="0"/>
                        <a:t>15Et il leur dit : « Allez par le monde entier, proclamez l’Evangile à toutes les créatures.</a:t>
                      </a:r>
                    </a:p>
                    <a:p>
                      <a:r>
                        <a:rPr lang="fr-FR" sz="1600" dirty="0"/>
                        <a:t>16Celui qui croira et sera baptisé sera sauvé, celui qui ne croira pas sera condamné.</a:t>
                      </a:r>
                    </a:p>
                    <a:p>
                      <a:r>
                        <a:rPr lang="fr-FR" sz="1600" dirty="0"/>
                        <a:t>17Et voici les signes qui accompagneront ceux qui auront cru : en mon nom, ils chasseront les démons, ils parleront des langues nouvelles,</a:t>
                      </a:r>
                    </a:p>
                    <a:p>
                      <a:r>
                        <a:rPr lang="fr-FR" sz="1600" dirty="0"/>
                        <a:t>18ils prendront dans leurs mains des serpents, et s’ils boivent quelque poison mortel, cela ne leur fera aucun mal ; ils imposeront les mains à des malades, et ceux-ci seront guéris. »</a:t>
                      </a:r>
                    </a:p>
                    <a:p>
                      <a:r>
                        <a:rPr lang="fr-FR" sz="1600" dirty="0"/>
                        <a:t>19Donc le Seigneur Jésus, après leur avoir parlé, fut enlevé au ciel et s’assit à la droite de Dieu.</a:t>
                      </a:r>
                    </a:p>
                    <a:p>
                      <a:r>
                        <a:rPr lang="fr-FR" sz="1600" dirty="0"/>
                        <a:t>20Quant à eux, ils partirent prêcher partout : le Seigneur agissait avec eux et confirmait la Parole par les signes qui l’accompagnaient.</a:t>
                      </a:r>
                    </a:p>
                  </a:txBody>
                  <a:tcPr marL="91446" marR="91446"/>
                </a:tc>
                <a:extLst>
                  <a:ext uri="{0D108BD9-81ED-4DB2-BD59-A6C34878D82A}">
                    <a16:rowId xmlns:a16="http://schemas.microsoft.com/office/drawing/2014/main" val="10001"/>
                  </a:ext>
                </a:extLst>
              </a:tr>
            </a:tbl>
          </a:graphicData>
        </a:graphic>
      </p:graphicFrame>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06D5E9A3-A337-4342-B99B-8FC2A25F0FFF}"/>
              </a:ext>
            </a:extLst>
          </p:cNvPr>
          <p:cNvGraphicFramePr>
            <a:graphicFrameLocks noGrp="1"/>
          </p:cNvGraphicFramePr>
          <p:nvPr>
            <p:extLst>
              <p:ext uri="{D42A27DB-BD31-4B8C-83A1-F6EECF244321}">
                <p14:modId xmlns:p14="http://schemas.microsoft.com/office/powerpoint/2010/main" val="2744845520"/>
              </p:ext>
            </p:extLst>
          </p:nvPr>
        </p:nvGraphicFramePr>
        <p:xfrm>
          <a:off x="0" y="28575"/>
          <a:ext cx="9036050" cy="28313063"/>
        </p:xfrm>
        <a:graphic>
          <a:graphicData uri="http://schemas.openxmlformats.org/drawingml/2006/table">
            <a:tbl>
              <a:tblPr firstRow="1" bandRow="1">
                <a:tableStyleId>{5C22544A-7EE6-4342-B048-85BDC9FD1C3A}</a:tableStyleId>
              </a:tblPr>
              <a:tblGrid>
                <a:gridCol w="9036050">
                  <a:extLst>
                    <a:ext uri="{9D8B030D-6E8A-4147-A177-3AD203B41FA5}">
                      <a16:colId xmlns:a16="http://schemas.microsoft.com/office/drawing/2014/main" val="20000"/>
                    </a:ext>
                  </a:extLst>
                </a:gridCol>
              </a:tblGrid>
              <a:tr h="372742">
                <a:tc>
                  <a:txBody>
                    <a:bodyPr/>
                    <a:lstStyle/>
                    <a:p>
                      <a:pPr algn="ctr"/>
                      <a:r>
                        <a:rPr lang="fr-FR" sz="1600" dirty="0" err="1">
                          <a:solidFill>
                            <a:schemeClr val="tx1"/>
                          </a:solidFill>
                        </a:rPr>
                        <a:t>Lc</a:t>
                      </a:r>
                      <a:r>
                        <a:rPr lang="fr-FR" sz="1600" dirty="0">
                          <a:solidFill>
                            <a:schemeClr val="tx1"/>
                          </a:solidFill>
                        </a:rPr>
                        <a:t> 24 - Les disciples d’Emmaüs</a:t>
                      </a:r>
                    </a:p>
                  </a:txBody>
                  <a:tcPr marL="91435" marR="91435" marT="45721" marB="45721">
                    <a:solidFill>
                      <a:schemeClr val="bg1"/>
                    </a:solidFill>
                  </a:tcPr>
                </a:tc>
                <a:extLst>
                  <a:ext uri="{0D108BD9-81ED-4DB2-BD59-A6C34878D82A}">
                    <a16:rowId xmlns:a16="http://schemas.microsoft.com/office/drawing/2014/main" val="10000"/>
                  </a:ext>
                </a:extLst>
              </a:tr>
              <a:tr h="27940321">
                <a:tc>
                  <a:txBody>
                    <a:bodyPr/>
                    <a:lstStyle/>
                    <a:p>
                      <a:r>
                        <a:rPr lang="fr-FR" sz="1600" dirty="0"/>
                        <a:t>13Et voici que, ce même jour, deux d’entre eux se rendaient à un village du nom d’Emmaüs, à deux heures de marche de Jérusalem. 14Ils parlaient entre eux de tous ces événements. 15Or, comme ils parlaient et discutaient ensemble, Jésus lui-même les rejoignit et fit route avec eux ; 16mais leurs yeux étaient empêchés de le reconnaître. 17Il leur dit : « Quels sont ces propos que vous échangez en marchant ? » Alors ils s’arrêtèrent, l’air sombre. 18L’un d’eux, nommé </a:t>
                      </a:r>
                      <a:r>
                        <a:rPr lang="fr-FR" sz="1600" dirty="0" err="1"/>
                        <a:t>Cléopas</a:t>
                      </a:r>
                      <a:r>
                        <a:rPr lang="fr-FR" sz="1600" dirty="0"/>
                        <a:t>, lui répondit : « Tu es bien le seul à séjourner à Jérusalem qui n’ait pas appris ce qui s’y est passé ces jours-ci ! » – 19« Quoi donc ? » leur dit-il. Ils lui répondirent : « Ce qui concerne Jésus de Nazareth, qui fut un prophète puissant en action et en parole devant Dieu et devant tout le peuple : 20comment nos grands prêtres et nos chefs l’ont livré pour être condamné à mort et l’ont crucifié ; 21et nous, nous espérions qu’il était celui qui allait délivrer Israël. Mais, en plus de tout cela, voici le troisième jour que ces faits se sont passés. 22Toutefois, quelques femmes qui sont des nôtres nous ont bouleversés : s’étant rendues de grand matin au tombeau 23et n’ayant pas trouvé son corps, elles sont venues dire qu’elles ont même eu la vision d’anges qui le déclarent vivant. 24Quelques-uns de nos compagnons sont allés au tombeau, et ce qu’ils ont trouvé était conforme à ce que les femmes avaient dit ; mais lui, ils ne l’ont pas vu. » 25Et lui leur dit : « Esprits sans intelligence, cœurs lents à croire tout ce qu’ont déclaré les prophètes ! 26Ne fallait-il pas que le Christ souffrît cela et qu’il entrât dans sa gloire ? » 27Et, commençant par Moïse et par tous les prophètes, il leur expliqua dans toutes les Ecritures ce qui le concernait. 28Ils approchèrent du village où ils se rendaient, et lui fit mine d’aller plus loin. 29Ils le pressèrent en disant : « Reste avec nous car le soir vient et la journée déjà est avancée. » Et il entra pour rester avec eux. 30Or, quand il se fut mis à table avec eux, il prit le pain, prononça la bénédiction, le rompit et le leur donna. 31Alors leurs yeux furent ouverts et ils le reconnurent, puis il leur devint invisible. 32Et ils se dirent l’un à l’autre : « Notre cœur ne brûlait-il pas en nous tandis qu’il nous parlait en chemin et nous ouvrait les Ecritures ? » 33A l’instant même, ils partirent et retournèrent à Jérusalem ; ils trouvèrent réunis les Onze et leurs compagnons, 34qui leur dirent : « C’est bien vrai ! Le Seigneur est ressuscité, et il est apparu à Simon. » 35Et eux racontèrent ce qui s’était passé sur la route et comment ils l’avaient reconnu à la fraction du pain.</a:t>
                      </a:r>
                    </a:p>
                    <a:p>
                      <a:r>
                        <a:rPr lang="fr-FR" sz="1600" dirty="0"/>
                        <a:t>Voir le commentaire sur https://sacrements.fr/emmaus.php</a:t>
                      </a:r>
                    </a:p>
                  </a:txBody>
                  <a:tcPr marL="91435" marR="91435" marT="45721" marB="45721">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635BC8AD-6DF1-4D07-9326-621899094137}"/>
              </a:ext>
            </a:extLst>
          </p:cNvPr>
          <p:cNvSpPr txBox="1"/>
          <p:nvPr/>
        </p:nvSpPr>
        <p:spPr>
          <a:xfrm>
            <a:off x="323528" y="476672"/>
            <a:ext cx="8640960" cy="5632311"/>
          </a:xfrm>
          <a:prstGeom prst="rect">
            <a:avLst/>
          </a:prstGeom>
          <a:noFill/>
        </p:spPr>
        <p:txBody>
          <a:bodyPr wrap="square">
            <a:spAutoFit/>
          </a:bodyPr>
          <a:lstStyle/>
          <a:p>
            <a:r>
              <a:rPr lang="fr-FR" b="1" dirty="0"/>
              <a:t>Structure </a:t>
            </a:r>
          </a:p>
          <a:p>
            <a:r>
              <a:rPr lang="fr-FR" dirty="0"/>
              <a:t>v 13-14 : Présentation du contexte : 2 disciples discutent sur la route d’Emmaüs.</a:t>
            </a:r>
            <a:br>
              <a:rPr lang="fr-FR" dirty="0"/>
            </a:br>
            <a:br>
              <a:rPr lang="fr-FR" dirty="0"/>
            </a:br>
            <a:r>
              <a:rPr lang="fr-FR" dirty="0"/>
              <a:t>v 15-31 : Intervention de Jésus</a:t>
            </a:r>
            <a:br>
              <a:rPr lang="fr-FR" dirty="0"/>
            </a:br>
            <a:endParaRPr lang="fr-FR" dirty="0"/>
          </a:p>
          <a:p>
            <a:pPr lvl="2"/>
            <a:r>
              <a:rPr lang="fr-FR" dirty="0"/>
              <a:t>15-17 : Initiative de JÃ© Jésus : Il vient Ã  la rencontre des disciples et entame la conversation.</a:t>
            </a:r>
            <a:br>
              <a:rPr lang="fr-FR" dirty="0"/>
            </a:br>
            <a:r>
              <a:rPr lang="fr-FR" dirty="0"/>
              <a:t>18-24 : Explication de la situation par </a:t>
            </a:r>
            <a:r>
              <a:rPr lang="fr-FR" dirty="0" err="1"/>
              <a:t>Céophas</a:t>
            </a:r>
            <a:r>
              <a:rPr lang="fr-FR" dirty="0"/>
              <a:t>.</a:t>
            </a:r>
            <a:br>
              <a:rPr lang="fr-FR" dirty="0"/>
            </a:br>
            <a:r>
              <a:rPr lang="fr-FR" dirty="0"/>
              <a:t>25-27 : Réponse de Jésus sus Ã  travers l’interprétation des Ecritures (la parole).</a:t>
            </a:r>
            <a:br>
              <a:rPr lang="fr-FR" dirty="0"/>
            </a:br>
            <a:r>
              <a:rPr lang="fr-FR" dirty="0"/>
              <a:t>28-31 : Réponse de Jésus par la fraction du pain (le geste).</a:t>
            </a:r>
            <a:br>
              <a:rPr lang="fr-FR" dirty="0"/>
            </a:br>
            <a:br>
              <a:rPr lang="fr-FR" dirty="0"/>
            </a:br>
            <a:endParaRPr lang="fr-FR" dirty="0"/>
          </a:p>
          <a:p>
            <a:r>
              <a:rPr lang="fr-FR" dirty="0"/>
              <a:t>v 32-35 : Mission des disciples. </a:t>
            </a:r>
          </a:p>
        </p:txBody>
      </p:sp>
    </p:spTree>
    <p:extLst>
      <p:ext uri="{BB962C8B-B14F-4D97-AF65-F5344CB8AC3E}">
        <p14:creationId xmlns:p14="http://schemas.microsoft.com/office/powerpoint/2010/main" val="135323892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06D5E9A3-A337-4342-B99B-8FC2A25F0FFF}"/>
              </a:ext>
            </a:extLst>
          </p:cNvPr>
          <p:cNvGraphicFramePr>
            <a:graphicFrameLocks noGrp="1"/>
          </p:cNvGraphicFramePr>
          <p:nvPr>
            <p:extLst>
              <p:ext uri="{D42A27DB-BD31-4B8C-83A1-F6EECF244321}">
                <p14:modId xmlns:p14="http://schemas.microsoft.com/office/powerpoint/2010/main" val="1092025785"/>
              </p:ext>
            </p:extLst>
          </p:nvPr>
        </p:nvGraphicFramePr>
        <p:xfrm>
          <a:off x="0" y="0"/>
          <a:ext cx="9036050" cy="28313063"/>
        </p:xfrm>
        <a:graphic>
          <a:graphicData uri="http://schemas.openxmlformats.org/drawingml/2006/table">
            <a:tbl>
              <a:tblPr firstRow="1" bandRow="1">
                <a:tableStyleId>{5C22544A-7EE6-4342-B048-85BDC9FD1C3A}</a:tableStyleId>
              </a:tblPr>
              <a:tblGrid>
                <a:gridCol w="9036050">
                  <a:extLst>
                    <a:ext uri="{9D8B030D-6E8A-4147-A177-3AD203B41FA5}">
                      <a16:colId xmlns:a16="http://schemas.microsoft.com/office/drawing/2014/main" val="20000"/>
                    </a:ext>
                  </a:extLst>
                </a:gridCol>
              </a:tblGrid>
              <a:tr h="372742">
                <a:tc>
                  <a:txBody>
                    <a:bodyPr/>
                    <a:lstStyle/>
                    <a:p>
                      <a:pPr algn="ctr"/>
                      <a:r>
                        <a:rPr lang="fr-FR" sz="1400" dirty="0" err="1">
                          <a:solidFill>
                            <a:schemeClr val="tx1"/>
                          </a:solidFill>
                        </a:rPr>
                        <a:t>Lc</a:t>
                      </a:r>
                      <a:r>
                        <a:rPr lang="fr-FR" sz="1400" dirty="0">
                          <a:solidFill>
                            <a:schemeClr val="tx1"/>
                          </a:solidFill>
                        </a:rPr>
                        <a:t> 24 - Les disciples d’Emmaüs</a:t>
                      </a:r>
                    </a:p>
                  </a:txBody>
                  <a:tcPr marL="91435" marR="91435" marT="45721" marB="45721"/>
                </a:tc>
                <a:extLst>
                  <a:ext uri="{0D108BD9-81ED-4DB2-BD59-A6C34878D82A}">
                    <a16:rowId xmlns:a16="http://schemas.microsoft.com/office/drawing/2014/main" val="10000"/>
                  </a:ext>
                </a:extLst>
              </a:tr>
              <a:tr h="27940321">
                <a:tc>
                  <a:txBody>
                    <a:bodyPr/>
                    <a:lstStyle/>
                    <a:p>
                      <a:r>
                        <a:rPr lang="fr-FR" sz="1400" dirty="0"/>
                        <a:t>13Et voici que, ce même jour, deux d’entre eux se rendaient à un village du nom d’Emmaüs, à deux heures de marche de Jérusalem. 14Ils parlaient entre eux de tous ces événements.</a:t>
                      </a:r>
                    </a:p>
                    <a:p>
                      <a:r>
                        <a:rPr lang="fr-FR" sz="1400" dirty="0"/>
                        <a:t> </a:t>
                      </a:r>
                    </a:p>
                    <a:p>
                      <a:r>
                        <a:rPr lang="fr-FR" sz="1400" dirty="0"/>
                        <a:t>15Or, comme ils parlaient et discutaient ensemble, Jésus lui-même les rejoignit et fit route avec eux ; 16mais leurs yeux étaient empêchés de le reconnaître. 17Il leur dit : « Quels sont ces propos que vous échangez en marchant ? » Alors ils s’arrêtèrent, l’air sombre. </a:t>
                      </a:r>
                    </a:p>
                    <a:p>
                      <a:r>
                        <a:rPr lang="fr-FR" sz="1400" dirty="0"/>
                        <a:t>18L’un d’eux, nommé </a:t>
                      </a:r>
                      <a:r>
                        <a:rPr lang="fr-FR" sz="1400" dirty="0" err="1"/>
                        <a:t>Cléopas</a:t>
                      </a:r>
                      <a:r>
                        <a:rPr lang="fr-FR" sz="1400" dirty="0"/>
                        <a:t>, lui répondit : « Tu es bien le seul à séjourner à Jérusalem qui n’ait pas appris ce qui s’y est passé ces jours-ci ! » – 19« Quoi donc ? » leur dit-il. Ils lui répondirent : « Ce qui concerne Jésus de Nazareth, qui fut un prophète puissant en action et en parole devant Dieu et devant tout le peuple : 20comment nos grands prêtres et nos chefs l’ont livré pour être condamné à mort et l’ont crucifié ; 21et nous, nous espérions qu’il était celui qui allait délivrer Israël. Mais, en plus de tout cela, voici le troisième jour que ces faits se sont passés. 22Toutefois, quelques femmes qui sont des nôtres nous ont bouleversés : s’étant rendues de grand matin au tombeau 23et n’ayant pas trouvé son corps, elles sont venues dire qu’elles ont même eu la vision d’anges qui le déclarent vivant. 24Quelques-uns de nos compagnons sont allés au tombeau, et ce qu’ils ont trouvé était conforme à ce que les femmes avaient dit ; mais lui, ils ne l’ont pas vu. » </a:t>
                      </a:r>
                    </a:p>
                    <a:p>
                      <a:r>
                        <a:rPr lang="fr-FR" sz="1400" dirty="0"/>
                        <a:t>25Et lui leur dit : « Esprits sans intelligence, cœurs lents à croire tout ce qu’ont déclaré les prophètes ! 26Ne fallait-il pas que le Christ souffrît cela et qu’il entrât dans sa gloire ? » 27Et, commençant par Moïse et par tous les prophètes, il leur expliqua dans toutes les Ecritures ce qui le concernait. </a:t>
                      </a:r>
                    </a:p>
                    <a:p>
                      <a:r>
                        <a:rPr lang="fr-FR" sz="1400" dirty="0"/>
                        <a:t>28Ils approchèrent du village où ils se rendaient, et lui fit mine d’aller plus loin. 29Ils le pressèrent en disant : « Reste avec nous car le soir vient et la journée déjà est avancée. » Et il entra pour rester avec eux. 30Or, quand il se fut mis à table avec eux, il prit le pain, prononça la bénédiction, le rompit et le leur donna. 31Alors leurs yeux furent ouverts et ils le reconnurent, puis il leur devint invisible. </a:t>
                      </a:r>
                    </a:p>
                    <a:p>
                      <a:endParaRPr lang="fr-FR" sz="1400" dirty="0"/>
                    </a:p>
                    <a:p>
                      <a:r>
                        <a:rPr lang="fr-FR" sz="1400" dirty="0"/>
                        <a:t>32Et ils se dirent l’un à l’autre : « Notre cœur ne brûlait-il pas en nous tandis qu’il nous parlait en chemin et nous ouvrait les Ecritures ? » 33A l’instant même, ils partirent et retournèrent à Jérusalem ; ils trouvèrent réunis les Onze et leurs compagnons, 34qui leur dirent : « C’est bien vrai ! Le Seigneur est ressuscité, et il est apparu à Simon. » 35Et eux racontèrent ce qui s’était passé sur la route et comment ils l’avaient reconnu à la fraction du pain.</a:t>
                      </a:r>
                    </a:p>
                  </a:txBody>
                  <a:tcPr marL="91435" marR="91435" marT="45721" marB="45721">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7780818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DE184012-4D23-4849-9AF8-F86BAA470609}"/>
              </a:ext>
            </a:extLst>
          </p:cNvPr>
          <p:cNvSpPr txBox="1"/>
          <p:nvPr/>
        </p:nvSpPr>
        <p:spPr>
          <a:xfrm>
            <a:off x="395536" y="0"/>
            <a:ext cx="8640960" cy="4893647"/>
          </a:xfrm>
          <a:prstGeom prst="rect">
            <a:avLst/>
          </a:prstGeom>
          <a:noFill/>
        </p:spPr>
        <p:txBody>
          <a:bodyPr wrap="square">
            <a:spAutoFit/>
          </a:bodyPr>
          <a:lstStyle/>
          <a:p>
            <a:r>
              <a:rPr lang="fr-FR" dirty="0"/>
              <a:t> </a:t>
            </a:r>
            <a:r>
              <a:rPr lang="fr-FR" b="1" dirty="0"/>
              <a:t>Parallélisme et oppositions</a:t>
            </a:r>
          </a:p>
          <a:p>
            <a:endParaRPr lang="fr-FR" dirty="0"/>
          </a:p>
          <a:p>
            <a:r>
              <a:rPr lang="fr-FR" dirty="0"/>
              <a:t>v 13 : les disciples quittent Jérusalem</a:t>
            </a:r>
          </a:p>
          <a:p>
            <a:r>
              <a:rPr lang="fr-FR" dirty="0"/>
              <a:t>v 33 : ils retournent Ã Jérusalem</a:t>
            </a:r>
          </a:p>
          <a:p>
            <a:endParaRPr lang="fr-FR" dirty="0"/>
          </a:p>
          <a:p>
            <a:r>
              <a:rPr lang="fr-FR" dirty="0"/>
              <a:t>v 14 : les disciples conversent entre eux deux</a:t>
            </a:r>
          </a:p>
          <a:p>
            <a:r>
              <a:rPr lang="fr-FR" dirty="0"/>
              <a:t>v 33-34 : ils discutent avec les onze et leurs compagnons</a:t>
            </a:r>
          </a:p>
          <a:p>
            <a:endParaRPr lang="fr-FR" dirty="0"/>
          </a:p>
          <a:p>
            <a:r>
              <a:rPr lang="fr-FR" dirty="0"/>
              <a:t>v 15 : Jésus apparait</a:t>
            </a:r>
          </a:p>
          <a:p>
            <a:r>
              <a:rPr lang="fr-FR" dirty="0"/>
              <a:t>v 31 : Jésus disparait</a:t>
            </a:r>
          </a:p>
          <a:p>
            <a:endParaRPr lang="fr-FR" dirty="0"/>
          </a:p>
          <a:p>
            <a:r>
              <a:rPr lang="fr-FR" dirty="0"/>
              <a:t>v 16 Les yeux des disciples sont empêchés de le reconnaitre</a:t>
            </a:r>
          </a:p>
          <a:p>
            <a:r>
              <a:rPr lang="fr-FR" dirty="0"/>
              <a:t>v 31 : Leurs yeux </a:t>
            </a:r>
            <a:r>
              <a:rPr lang="fr-FR" dirty="0" err="1"/>
              <a:t>sâ</a:t>
            </a:r>
            <a:r>
              <a:rPr lang="fr-FR" dirty="0"/>
              <a:t>€™ouvrent et ils le reconnaissent</a:t>
            </a:r>
          </a:p>
        </p:txBody>
      </p:sp>
    </p:spTree>
    <p:extLst>
      <p:ext uri="{BB962C8B-B14F-4D97-AF65-F5344CB8AC3E}">
        <p14:creationId xmlns:p14="http://schemas.microsoft.com/office/powerpoint/2010/main" val="257474644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92C9C4F2-E350-43AB-A0C5-5910635A988C}"/>
              </a:ext>
            </a:extLst>
          </p:cNvPr>
          <p:cNvSpPr txBox="1"/>
          <p:nvPr/>
        </p:nvSpPr>
        <p:spPr>
          <a:xfrm>
            <a:off x="0" y="117693"/>
            <a:ext cx="8892480" cy="6001643"/>
          </a:xfrm>
          <a:prstGeom prst="rect">
            <a:avLst/>
          </a:prstGeom>
          <a:noFill/>
        </p:spPr>
        <p:txBody>
          <a:bodyPr wrap="square">
            <a:spAutoFit/>
          </a:bodyPr>
          <a:lstStyle/>
          <a:p>
            <a:r>
              <a:rPr lang="fr-FR" b="1" dirty="0"/>
              <a:t>Les personnages :</a:t>
            </a:r>
          </a:p>
          <a:p>
            <a:endParaRPr lang="fr-FR" b="1" dirty="0"/>
          </a:p>
          <a:p>
            <a:r>
              <a:rPr lang="fr-FR" b="1" dirty="0"/>
              <a:t>Les deux disciples </a:t>
            </a:r>
          </a:p>
          <a:p>
            <a:r>
              <a:rPr lang="fr-FR" dirty="0"/>
              <a:t>On ne sait rien d’eux, sinon que ce sont des disciples de Jésus, que l’un des deux s’appelle </a:t>
            </a:r>
            <a:r>
              <a:rPr lang="fr-FR" dirty="0" err="1"/>
              <a:t>Céophas</a:t>
            </a:r>
            <a:r>
              <a:rPr lang="fr-FR" dirty="0"/>
              <a:t>, et qu’ils sont au courant des événements qui se sont produits à Jérusalem. </a:t>
            </a:r>
            <a:br>
              <a:rPr lang="fr-FR" dirty="0"/>
            </a:br>
            <a:r>
              <a:rPr lang="fr-FR" dirty="0"/>
              <a:t>Ils sont manifestement tristes de la mort de Jésus, car ils attendaient un messie qui délivrerait Israël. </a:t>
            </a:r>
            <a:br>
              <a:rPr lang="fr-FR" dirty="0"/>
            </a:br>
            <a:r>
              <a:rPr lang="fr-FR" dirty="0"/>
              <a:t>Ils se posent quand même des questions puisque des femmes ont trouvé le tombeau vide. Ils accèdent à  la foi (conversion). </a:t>
            </a:r>
          </a:p>
          <a:p>
            <a:r>
              <a:rPr lang="fr-FR" b="1" dirty="0"/>
              <a:t>Jésus </a:t>
            </a:r>
          </a:p>
          <a:p>
            <a:r>
              <a:rPr lang="fr-FR" dirty="0"/>
              <a:t>Il vient à  la rencontre des disciples. </a:t>
            </a:r>
            <a:br>
              <a:rPr lang="fr-FR" dirty="0"/>
            </a:br>
            <a:r>
              <a:rPr lang="fr-FR" dirty="0"/>
              <a:t>Il connait les Ecritures puisqu’il en fait le commentaire. Il se révèle à  travers la fraction du pain¦ et disparait. </a:t>
            </a:r>
          </a:p>
          <a:p>
            <a:r>
              <a:rPr lang="fr-FR" b="1" dirty="0"/>
              <a:t>Les onze et leurs compagnons </a:t>
            </a:r>
          </a:p>
          <a:p>
            <a:r>
              <a:rPr lang="fr-FR" dirty="0"/>
              <a:t>Ils confirment la résurrection du Christ. </a:t>
            </a:r>
          </a:p>
        </p:txBody>
      </p:sp>
    </p:spTree>
    <p:extLst>
      <p:ext uri="{BB962C8B-B14F-4D97-AF65-F5344CB8AC3E}">
        <p14:creationId xmlns:p14="http://schemas.microsoft.com/office/powerpoint/2010/main" val="3834278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a:extLst>
              <a:ext uri="{FF2B5EF4-FFF2-40B4-BE49-F238E27FC236}">
                <a16:creationId xmlns:a16="http://schemas.microsoft.com/office/drawing/2014/main" id="{21A84AF3-C593-44E1-AE76-25B9952D68E6}"/>
              </a:ext>
            </a:extLst>
          </p:cNvPr>
          <p:cNvSpPr>
            <a:spLocks noGrp="1" noChangeArrowheads="1"/>
          </p:cNvSpPr>
          <p:nvPr>
            <p:ph type="title"/>
          </p:nvPr>
        </p:nvSpPr>
        <p:spPr>
          <a:xfrm>
            <a:off x="685800" y="0"/>
            <a:ext cx="7772400" cy="1143000"/>
          </a:xfrm>
        </p:spPr>
        <p:txBody>
          <a:bodyPr/>
          <a:lstStyle/>
          <a:p>
            <a:r>
              <a:rPr lang="fr-FR" altLang="fr-FR"/>
              <a:t>Comparaison</a:t>
            </a:r>
          </a:p>
        </p:txBody>
      </p:sp>
      <p:sp>
        <p:nvSpPr>
          <p:cNvPr id="10243" name="ZoneTexte 3">
            <a:extLst>
              <a:ext uri="{FF2B5EF4-FFF2-40B4-BE49-F238E27FC236}">
                <a16:creationId xmlns:a16="http://schemas.microsoft.com/office/drawing/2014/main" id="{C6644856-28DB-472D-8CC3-705339C88952}"/>
              </a:ext>
            </a:extLst>
          </p:cNvPr>
          <p:cNvSpPr txBox="1">
            <a:spLocks noChangeArrowheads="1"/>
          </p:cNvSpPr>
          <p:nvPr/>
        </p:nvSpPr>
        <p:spPr bwMode="auto">
          <a:xfrm>
            <a:off x="107950" y="981075"/>
            <a:ext cx="9036050"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FontTx/>
              <a:buNone/>
            </a:pPr>
            <a:r>
              <a:rPr lang="fr-FR" altLang="fr-FR" sz="2400"/>
              <a:t>Très peu de similitudes entre les deux textes.</a:t>
            </a:r>
          </a:p>
          <a:p>
            <a:pPr>
              <a:spcBef>
                <a:spcPct val="0"/>
              </a:spcBef>
              <a:buFontTx/>
              <a:buNone/>
            </a:pPr>
            <a:r>
              <a:rPr lang="fr-FR" altLang="fr-FR" sz="2400"/>
              <a:t>Chez Mt l’ange (anonyme) s’adresse à Joseph pour annoncer la lignée davidique; chez Lc à Marie.</a:t>
            </a:r>
          </a:p>
          <a:p>
            <a:pPr>
              <a:spcBef>
                <a:spcPct val="0"/>
              </a:spcBef>
              <a:buFontTx/>
              <a:buNone/>
            </a:pPr>
            <a:r>
              <a:rPr lang="fr-FR" altLang="fr-FR" sz="2400"/>
              <a:t>Mt enracine le nom dans l’histoire passée (Emmanuel); Lc fait une annonce « théophanique » : Très Haut, Fils de Dieu.</a:t>
            </a:r>
          </a:p>
          <a:p>
            <a:pPr>
              <a:spcBef>
                <a:spcPct val="0"/>
              </a:spcBef>
              <a:buFontTx/>
              <a:buNone/>
            </a:pPr>
            <a:r>
              <a:rPr lang="fr-FR" altLang="fr-FR" sz="2400"/>
              <a:t>Lc donne des détails historiques. </a:t>
            </a:r>
          </a:p>
          <a:p>
            <a:pPr>
              <a:spcBef>
                <a:spcPct val="0"/>
              </a:spcBef>
              <a:buFontTx/>
              <a:buNone/>
            </a:pPr>
            <a:endParaRPr lang="fr-FR" altLang="fr-FR" sz="240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2C8D0A1-1B09-4BB5-A7B3-B7398F8EA06F}"/>
              </a:ext>
            </a:extLst>
          </p:cNvPr>
          <p:cNvSpPr txBox="1"/>
          <p:nvPr/>
        </p:nvSpPr>
        <p:spPr>
          <a:xfrm>
            <a:off x="107504" y="116632"/>
            <a:ext cx="8928992" cy="5755422"/>
          </a:xfrm>
          <a:prstGeom prst="rect">
            <a:avLst/>
          </a:prstGeom>
          <a:noFill/>
        </p:spPr>
        <p:txBody>
          <a:bodyPr wrap="square">
            <a:spAutoFit/>
          </a:bodyPr>
          <a:lstStyle/>
          <a:p>
            <a:r>
              <a:rPr lang="fr-FR" sz="1600" b="1" dirty="0"/>
              <a:t>Le message :</a:t>
            </a:r>
          </a:p>
          <a:p>
            <a:r>
              <a:rPr lang="fr-FR" sz="1600" b="1" dirty="0"/>
              <a:t>Une relation triangulaire </a:t>
            </a:r>
          </a:p>
          <a:p>
            <a:r>
              <a:rPr lang="fr-FR" sz="1600" dirty="0"/>
              <a:t>	</a:t>
            </a:r>
          </a:p>
          <a:p>
            <a:r>
              <a:rPr lang="fr-FR" sz="1600" dirty="0"/>
              <a:t>Les deux disciples quittent Jérusalem. Ils tournent le dos à leur expérience avec Jésus.</a:t>
            </a:r>
          </a:p>
          <a:p>
            <a:r>
              <a:rPr lang="fr-FR" sz="1600" dirty="0"/>
              <a:t>Ils vivent une relation duelle, close sur elle-même, sans ouverture.</a:t>
            </a:r>
          </a:p>
          <a:p>
            <a:r>
              <a:rPr lang="fr-FR" sz="1600" dirty="0"/>
              <a:t>Jésus prend l’initiative ; il nous précède ; c’est lui qui donne la foi. Il va à l’encontre de l’homme en chemin. Il nous rejoint dans notre existence quotidienne, dans nos préoccupations de chaque jour. Jésus commence par accompagner les disciples sur la route. Il entre dans leurs préoccupations. Partager la route de quelqu’un, c’est partager ses espoirs et aussi ses désespoirs : c’est être ensemble dans la même aventure.</a:t>
            </a:r>
          </a:p>
          <a:p>
            <a:r>
              <a:rPr lang="fr-FR" sz="1600" dirty="0"/>
              <a:t>« Leurs yeux sont empêchés de le reconnaître ». Le corps de Jésus est passé par la mort/résurrection. Ce texte nous montre tout d’abord que le corps de résurrection sera différent du corps terrestre (les disciples ne reconnaissent pas Jésus à son corps). La reconnaissance s’amorce avec la parole (le cœur brûlant des disciples en témoigne) et s’accomplit avec le geste (la fraction du pain). Mais la reconnaissance témoigne aussi d’une cécité spirituelle ou intellectuelle : leur esprit est fermé. Ils se sont enfermés dans la mort de Jésus ; il n’y a plus d’avenir.</a:t>
            </a:r>
          </a:p>
          <a:p>
            <a:r>
              <a:rPr lang="fr-FR" sz="1600" dirty="0"/>
              <a:t>Jésus prend aussi l’initiative du dialogue en interpellant les disciples. Cette irruption marque le passage d’une relation duelle à une relation triangulaire. Les disciples s’ouvrent à l’étranger qui les a rejoints. Ils sortent de leur discours clos pour parler à quelqu’un qui les écoute. Ce tiers, cet inconnu va symboliquement déplacer la pierre du tombeau pour qu’ils puissent reconnaître qui était vraiment Jésus.</a:t>
            </a:r>
          </a:p>
          <a:p>
            <a:r>
              <a:rPr lang="fr-FR" sz="1600" dirty="0"/>
              <a:t>Les disciples tout comme l’ensemble du peuple attendaient un messie glorieux qui bouterait l’envahisseur hors de leur pays. Ils attendaient un nouveau David triomphant sur un trône terrestre, et non pas un homme mourant sur une croix. Le désespoir les anime donc.</a:t>
            </a:r>
          </a:p>
        </p:txBody>
      </p:sp>
    </p:spTree>
    <p:extLst>
      <p:ext uri="{BB962C8B-B14F-4D97-AF65-F5344CB8AC3E}">
        <p14:creationId xmlns:p14="http://schemas.microsoft.com/office/powerpoint/2010/main" val="28598600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A99E6D02-E4E8-4716-BD4B-350A174B608E}"/>
              </a:ext>
            </a:extLst>
          </p:cNvPr>
          <p:cNvSpPr txBox="1"/>
          <p:nvPr/>
        </p:nvSpPr>
        <p:spPr>
          <a:xfrm>
            <a:off x="0" y="116632"/>
            <a:ext cx="9144000" cy="5632311"/>
          </a:xfrm>
          <a:prstGeom prst="rect">
            <a:avLst/>
          </a:prstGeom>
          <a:noFill/>
        </p:spPr>
        <p:txBody>
          <a:bodyPr wrap="square">
            <a:spAutoFit/>
          </a:bodyPr>
          <a:lstStyle/>
          <a:p>
            <a:r>
              <a:rPr lang="fr-FR" sz="2000" dirty="0"/>
              <a:t>Les écritures </a:t>
            </a:r>
          </a:p>
          <a:p>
            <a:r>
              <a:rPr lang="fr-FR" sz="2000" dirty="0"/>
              <a:t>L’accès à la reconnaissance de Jésus comme messie passe par l’écoute de sa parole. Les femmes n’ont ni trouvé (v 23 et 24), ni vu (v 24) Jésus au tombeau. Nous sommes ici dans le registre de l’espace/temps, dans le registre du sensoriel. Or l’accès à la fois requiert que l’on se dessaisisse du désir de voir-trouver (et toucher, cf. Thomas), pour accéder à l’écoute d’une parole comme parole de Dieu. Croire n’est pas de l’ordre du savoir, de l’appréhension rationnelle d’un événement. Croire est de l’ordre de la relation, et cette relation exige que l’on écoute d’abord ce que l’autre a à nous dire.</a:t>
            </a:r>
          </a:p>
          <a:p>
            <a:r>
              <a:rPr lang="fr-FR" sz="2000" dirty="0"/>
              <a:t>La foi requiert un acte de dépossession, un renversement d’initiative : au lieu de tenir soi-même des discours assurer sur Dieu, il faut commencer par écouter une parole, comme parole de Dieu.</a:t>
            </a:r>
          </a:p>
          <a:p>
            <a:r>
              <a:rPr lang="fr-FR" sz="2000" dirty="0"/>
              <a:t>Ici Jésus commente les écritures. Jésus veut montrer qu’il faut accepter de confronter son existence avec la parole de Dieu. La parole de Dieu vient éclairer notre existence, il vient nous dire qui nous sommes et qui est Dieu.</a:t>
            </a:r>
          </a:p>
          <a:p>
            <a:r>
              <a:rPr lang="fr-FR" sz="2000" dirty="0"/>
              <a:t>Jésus évoque notamment sa nécessaire souffrance pour entrer dans la gloire (il ne s’agit pas d’une nécessité extérieure, mais d’une conséquence attachée à sa mission). La mort n’est-elle pas pour nous aussi le passage obligé pour accéder à la foi ? Tout sacrement est une participation au mystère pascal.</a:t>
            </a:r>
          </a:p>
        </p:txBody>
      </p:sp>
    </p:spTree>
    <p:extLst>
      <p:ext uri="{BB962C8B-B14F-4D97-AF65-F5344CB8AC3E}">
        <p14:creationId xmlns:p14="http://schemas.microsoft.com/office/powerpoint/2010/main" val="349438362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3BB3598F-C03B-433D-8B10-789A48F839E3}"/>
              </a:ext>
            </a:extLst>
          </p:cNvPr>
          <p:cNvSpPr txBox="1"/>
          <p:nvPr/>
        </p:nvSpPr>
        <p:spPr>
          <a:xfrm>
            <a:off x="251520" y="548680"/>
            <a:ext cx="8640960" cy="2677656"/>
          </a:xfrm>
          <a:prstGeom prst="rect">
            <a:avLst/>
          </a:prstGeom>
          <a:noFill/>
        </p:spPr>
        <p:txBody>
          <a:bodyPr wrap="square">
            <a:spAutoFit/>
          </a:bodyPr>
          <a:lstStyle/>
          <a:p>
            <a:r>
              <a:rPr lang="fr-FR" b="1" dirty="0"/>
              <a:t>L’invitation</a:t>
            </a:r>
          </a:p>
          <a:p>
            <a:endParaRPr lang="fr-FR" dirty="0"/>
          </a:p>
          <a:p>
            <a:r>
              <a:rPr lang="fr-FR" dirty="0"/>
              <a:t>Rien ne se serait passer s’il n’y avait pas eu cette invitation. C’est là que se joue la liberté de l’homme. Le Christ propose sa présence, mais ne l’impose pas. Mais vient le moment où nous devons franchir le pas. Le cœur des disciples est brûlant : on ne sait pas encore qui il est et pourtant déjà on désire qu’il prolonge sa présence.</a:t>
            </a:r>
          </a:p>
        </p:txBody>
      </p:sp>
    </p:spTree>
    <p:extLst>
      <p:ext uri="{BB962C8B-B14F-4D97-AF65-F5344CB8AC3E}">
        <p14:creationId xmlns:p14="http://schemas.microsoft.com/office/powerpoint/2010/main" val="9045980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D6DB6A18-B936-42C2-A4C7-514D8546B983}"/>
              </a:ext>
            </a:extLst>
          </p:cNvPr>
          <p:cNvSpPr txBox="1"/>
          <p:nvPr/>
        </p:nvSpPr>
        <p:spPr>
          <a:xfrm>
            <a:off x="179512" y="476672"/>
            <a:ext cx="8712968" cy="4154984"/>
          </a:xfrm>
          <a:prstGeom prst="rect">
            <a:avLst/>
          </a:prstGeom>
          <a:noFill/>
        </p:spPr>
        <p:txBody>
          <a:bodyPr wrap="square">
            <a:spAutoFit/>
          </a:bodyPr>
          <a:lstStyle/>
          <a:p>
            <a:r>
              <a:rPr lang="fr-FR" b="1" dirty="0"/>
              <a:t>La fraction du pain </a:t>
            </a:r>
          </a:p>
          <a:p>
            <a:endParaRPr lang="fr-FR" dirty="0"/>
          </a:p>
          <a:p>
            <a:r>
              <a:rPr lang="fr-FR" dirty="0"/>
              <a:t>La fraction du pain est le signe de reconnaissance. A travers ce geste les disciples reconnaissent le Christ. Il y a passage des yeux fermés aux yeux ouverts, de la méconnaissance à la reconnaissance, de la démission à la mission.</a:t>
            </a:r>
          </a:p>
          <a:p>
            <a:endParaRPr lang="fr-FR" dirty="0"/>
          </a:p>
          <a:p>
            <a:r>
              <a:rPr lang="fr-FR" dirty="0"/>
              <a:t>Mais cette reconnaissance entraîne la disparition de Jésus. Cette disparition signifie que Jésus ne saurait être accaparer. L’homme ne saurait le saisir. L’objectif de Jésus était de convertir les disciples. Maintenant c’est à eux de se prendre en main.</a:t>
            </a:r>
          </a:p>
        </p:txBody>
      </p:sp>
    </p:spTree>
    <p:extLst>
      <p:ext uri="{BB962C8B-B14F-4D97-AF65-F5344CB8AC3E}">
        <p14:creationId xmlns:p14="http://schemas.microsoft.com/office/powerpoint/2010/main" val="105602873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BEA3DFE-D95D-4CE6-9490-866266D37C71}"/>
              </a:ext>
            </a:extLst>
          </p:cNvPr>
          <p:cNvSpPr txBox="1"/>
          <p:nvPr/>
        </p:nvSpPr>
        <p:spPr>
          <a:xfrm>
            <a:off x="0" y="404664"/>
            <a:ext cx="9144000" cy="4524315"/>
          </a:xfrm>
          <a:prstGeom prst="rect">
            <a:avLst/>
          </a:prstGeom>
          <a:noFill/>
        </p:spPr>
        <p:txBody>
          <a:bodyPr wrap="square">
            <a:spAutoFit/>
          </a:bodyPr>
          <a:lstStyle/>
          <a:p>
            <a:r>
              <a:rPr lang="fr-FR" b="1" dirty="0"/>
              <a:t>La mission </a:t>
            </a:r>
          </a:p>
          <a:p>
            <a:endParaRPr lang="fr-FR" dirty="0"/>
          </a:p>
          <a:p>
            <a:r>
              <a:rPr lang="fr-FR" dirty="0"/>
              <a:t>Les disciples retournent sur Jérusalem. Ils vont annoncer la bonne nouvelle.</a:t>
            </a:r>
          </a:p>
          <a:p>
            <a:endParaRPr lang="fr-FR" dirty="0"/>
          </a:p>
          <a:p>
            <a:r>
              <a:rPr lang="fr-FR" b="1" dirty="0"/>
              <a:t>Conclusion</a:t>
            </a:r>
          </a:p>
          <a:p>
            <a:endParaRPr lang="fr-FR" dirty="0"/>
          </a:p>
          <a:p>
            <a:r>
              <a:rPr lang="fr-FR" dirty="0"/>
              <a:t>Dans ce récit Jésus nous offre l’image d’un Dieu qui vient à notre rencontre sous une forme méconnaissable. Sa puissance se fait discrétion jusque dans l’ignorance de sa présence. Dieu marche à nos côtés sous l’image d’un étranger qui ne cherche aucunement à s’imposer. Il distille quelques signes, à notre charge de nous laisser toucher et imprégner.</a:t>
            </a:r>
          </a:p>
        </p:txBody>
      </p:sp>
    </p:spTree>
    <p:extLst>
      <p:ext uri="{BB962C8B-B14F-4D97-AF65-F5344CB8AC3E}">
        <p14:creationId xmlns:p14="http://schemas.microsoft.com/office/powerpoint/2010/main" val="148076832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82015452-BF62-4567-87C6-2B61E1A7BD6A}"/>
              </a:ext>
            </a:extLst>
          </p:cNvPr>
          <p:cNvGraphicFramePr>
            <a:graphicFrameLocks noGrp="1"/>
          </p:cNvGraphicFramePr>
          <p:nvPr>
            <p:extLst>
              <p:ext uri="{D42A27DB-BD31-4B8C-83A1-F6EECF244321}">
                <p14:modId xmlns:p14="http://schemas.microsoft.com/office/powerpoint/2010/main" val="138051913"/>
              </p:ext>
            </p:extLst>
          </p:nvPr>
        </p:nvGraphicFramePr>
        <p:xfrm>
          <a:off x="0" y="28575"/>
          <a:ext cx="9036050" cy="28313063"/>
        </p:xfrm>
        <a:graphic>
          <a:graphicData uri="http://schemas.openxmlformats.org/drawingml/2006/table">
            <a:tbl>
              <a:tblPr firstRow="1" bandRow="1">
                <a:tableStyleId>{5C22544A-7EE6-4342-B048-85BDC9FD1C3A}</a:tableStyleId>
              </a:tblPr>
              <a:tblGrid>
                <a:gridCol w="9036050">
                  <a:extLst>
                    <a:ext uri="{9D8B030D-6E8A-4147-A177-3AD203B41FA5}">
                      <a16:colId xmlns:a16="http://schemas.microsoft.com/office/drawing/2014/main" val="20000"/>
                    </a:ext>
                  </a:extLst>
                </a:gridCol>
              </a:tblGrid>
              <a:tr h="372742">
                <a:tc>
                  <a:txBody>
                    <a:bodyPr/>
                    <a:lstStyle/>
                    <a:p>
                      <a:pPr algn="ctr"/>
                      <a:r>
                        <a:rPr lang="fr-FR" sz="1600" dirty="0" err="1">
                          <a:solidFill>
                            <a:schemeClr val="tx1"/>
                          </a:solidFill>
                        </a:rPr>
                        <a:t>Lc</a:t>
                      </a:r>
                      <a:r>
                        <a:rPr lang="fr-FR" sz="1600" dirty="0">
                          <a:solidFill>
                            <a:schemeClr val="tx1"/>
                          </a:solidFill>
                        </a:rPr>
                        <a:t> 24 - L’apparition aux onze</a:t>
                      </a:r>
                    </a:p>
                  </a:txBody>
                  <a:tcPr marL="91435" marR="91435" marT="45721" marB="45721"/>
                </a:tc>
                <a:extLst>
                  <a:ext uri="{0D108BD9-81ED-4DB2-BD59-A6C34878D82A}">
                    <a16:rowId xmlns:a16="http://schemas.microsoft.com/office/drawing/2014/main" val="10000"/>
                  </a:ext>
                </a:extLst>
              </a:tr>
              <a:tr h="27940321">
                <a:tc>
                  <a:txBody>
                    <a:bodyPr/>
                    <a:lstStyle/>
                    <a:p>
                      <a:r>
                        <a:rPr lang="fr-FR" sz="1600" dirty="0"/>
                        <a:t>36Comme ils parlaient ainsi, Jésus fut présent au milieu d’eux et il leur dit : « La paix soit avec vous. »</a:t>
                      </a:r>
                    </a:p>
                    <a:p>
                      <a:r>
                        <a:rPr lang="fr-FR" sz="1600" dirty="0"/>
                        <a:t>37Effrayés et remplis de crainte, ils pensaient voir un esprit.</a:t>
                      </a:r>
                    </a:p>
                    <a:p>
                      <a:r>
                        <a:rPr lang="fr-FR" sz="1600" dirty="0"/>
                        <a:t>38Et il leur dit : « Quel est ce trouble et pourquoi ces objections s’élèvent-elles dans vos cœurs ?</a:t>
                      </a:r>
                    </a:p>
                    <a:p>
                      <a:r>
                        <a:rPr lang="fr-FR" sz="1600" dirty="0"/>
                        <a:t>39Regardez mes mains et mes pieds : c’est bien moi. Touchez-moi, regardez ; un esprit n’a ni chair, ni os, comme vous voyez que j’en ai. »</a:t>
                      </a:r>
                    </a:p>
                    <a:p>
                      <a:r>
                        <a:rPr lang="fr-FR" sz="1600" dirty="0"/>
                        <a:t>40 A ces mots, il leur montra ses mains et ses pieds.</a:t>
                      </a:r>
                    </a:p>
                    <a:p>
                      <a:r>
                        <a:rPr lang="fr-FR" sz="1600" dirty="0"/>
                        <a:t>41Comme, sous l’effet de la joie, ils ne croyaient pas encore et comme ils s’étonnaient, il leur dit : « Avez-vous ici de quoi manger ? »</a:t>
                      </a:r>
                    </a:p>
                    <a:p>
                      <a:r>
                        <a:rPr lang="fr-FR" sz="1600" dirty="0"/>
                        <a:t>42Ils lui offrirent un morceau de poisson grillé.</a:t>
                      </a:r>
                    </a:p>
                    <a:p>
                      <a:r>
                        <a:rPr lang="fr-FR" sz="1600" dirty="0"/>
                        <a:t>43Il le prit et mangea sous leurs yeux.</a:t>
                      </a:r>
                    </a:p>
                    <a:p>
                      <a:r>
                        <a:rPr lang="fr-FR" sz="1600" dirty="0"/>
                        <a:t>44Puis il leur dit : « Voici les paroles que je vous ai adressées quand j’étais encore avec vous : il faut que s’accomplisse tout ce qui a été écrit de moi dans la Loi de Moïse, les Prophètes et les Psaumes. »</a:t>
                      </a:r>
                    </a:p>
                    <a:p>
                      <a:r>
                        <a:rPr lang="fr-FR" sz="1600" dirty="0"/>
                        <a:t>45Alors il leur ouvrit l’intelligence pour comprendre les Ecritures,</a:t>
                      </a:r>
                    </a:p>
                    <a:p>
                      <a:r>
                        <a:rPr lang="fr-FR" sz="1600" dirty="0"/>
                        <a:t>46et il leur dit : « C’est comme il a été écrit : le Christ souffrira et ressuscitera des morts le troisième jour,</a:t>
                      </a:r>
                    </a:p>
                    <a:p>
                      <a:r>
                        <a:rPr lang="fr-FR" sz="1600" dirty="0"/>
                        <a:t>47et on prêchera en son nom la conversion et le pardon des péchés à toutes les nations, à commencer par Jérusalem.</a:t>
                      </a:r>
                    </a:p>
                    <a:p>
                      <a:r>
                        <a:rPr lang="fr-FR" sz="1600" dirty="0"/>
                        <a:t>48C’est vous qui en êtes les témoins.</a:t>
                      </a:r>
                    </a:p>
                    <a:p>
                      <a:r>
                        <a:rPr lang="fr-FR" sz="1600" dirty="0"/>
                        <a:t>49Et moi, je vais envoyer sur vous ce que mon Père a promis. Pour vous, demeurez dans la ville jusqu’à ce que vous soyez, d’en haut, revêtus de puissance. »</a:t>
                      </a:r>
                    </a:p>
                    <a:p>
                      <a:r>
                        <a:rPr lang="fr-FR" sz="1600" dirty="0"/>
                        <a:t>50Puis il les emmena jusque vers Béthanie et, levant les mains, il les bénit.</a:t>
                      </a:r>
                    </a:p>
                    <a:p>
                      <a:r>
                        <a:rPr lang="fr-FR" sz="1600" dirty="0"/>
                        <a:t>51Or, comme il les bénissait, il se sépara d’eux et fut emporté au ciel.</a:t>
                      </a:r>
                    </a:p>
                    <a:p>
                      <a:r>
                        <a:rPr lang="fr-FR" sz="1600" dirty="0"/>
                        <a:t>52Eux, après s’être prosternés devant lui, retournèrent à Jérusalem pleins de joie,</a:t>
                      </a:r>
                    </a:p>
                    <a:p>
                      <a:r>
                        <a:rPr lang="fr-FR" sz="1600" dirty="0"/>
                        <a:t>53et ils étaient sans cesse dans le temple à bénir Dieu.</a:t>
                      </a:r>
                    </a:p>
                  </a:txBody>
                  <a:tcPr marL="91435" marR="91435" marT="45721" marB="45721">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Modèle par défaut">
  <a:themeElements>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odèle par défau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13493</TotalTime>
  <Words>26237</Words>
  <Application>Microsoft Office PowerPoint</Application>
  <PresentationFormat>Affichage à l'écran (4:3)</PresentationFormat>
  <Paragraphs>1499</Paragraphs>
  <Slides>95</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95</vt:i4>
      </vt:variant>
    </vt:vector>
  </HeadingPairs>
  <TitlesOfParts>
    <vt:vector size="99" baseType="lpstr">
      <vt:lpstr>Arial</vt:lpstr>
      <vt:lpstr>Calibri</vt:lpstr>
      <vt:lpstr>Times New Roman</vt:lpstr>
      <vt:lpstr>Modèle par défaut</vt:lpstr>
      <vt:lpstr>Présentation PowerPoint</vt:lpstr>
      <vt:lpstr>Les évangiles synoptiques</vt:lpstr>
      <vt:lpstr>Plan</vt:lpstr>
      <vt:lpstr>Premiers versets</vt:lpstr>
      <vt:lpstr>Plan</vt:lpstr>
      <vt:lpstr>Présentation PowerPoint</vt:lpstr>
      <vt:lpstr>Présentation PowerPoint</vt:lpstr>
      <vt:lpstr>Présentation PowerPoint</vt:lpstr>
      <vt:lpstr>Comparaison</vt:lpstr>
      <vt:lpstr>Le baptême de Jésus</vt:lpstr>
      <vt:lpstr>Présentation PowerPoint</vt:lpstr>
      <vt:lpstr>Présentation PowerPoint</vt:lpstr>
      <vt:lpstr>Généalogie</vt:lpstr>
      <vt:lpstr>Présentation PowerPoint</vt:lpstr>
      <vt:lpstr>Présentation PowerPoint</vt:lpstr>
      <vt:lpstr>Les tentations</vt:lpstr>
      <vt:lpstr>Présentation PowerPoint</vt:lpstr>
      <vt:lpstr>Présentation PowerPoint</vt:lpstr>
      <vt:lpstr>Présentation PowerPoint</vt:lpstr>
      <vt:lpstr>Présentation PowerPoint</vt:lpstr>
      <vt:lpstr>Présentation PowerPoint</vt:lpstr>
      <vt:lpstr>Plan</vt:lpstr>
      <vt:lpstr>La mission en Galilée</vt:lpstr>
      <vt:lpstr>Présentation PowerPoint</vt:lpstr>
      <vt:lpstr>Présentation PowerPoint</vt:lpstr>
      <vt:lpstr>Appel des premiers disciples</vt:lpstr>
      <vt:lpstr>Présentation PowerPoint</vt:lpstr>
      <vt:lpstr>Présentation PowerPoint</vt:lpstr>
      <vt:lpstr>Plan</vt:lpstr>
      <vt:lpstr>Les béatitudes</vt:lpstr>
      <vt:lpstr>Présentation PowerPoint</vt:lpstr>
      <vt:lpstr>Présentation PowerPoint</vt:lpstr>
      <vt:lpstr>Présentation PowerPoint</vt:lpstr>
      <vt:lpstr>Présentation PowerPoint</vt:lpstr>
      <vt:lpstr>Notre Père</vt:lpstr>
      <vt:lpstr>Présentation PowerPoint</vt:lpstr>
      <vt:lpstr>Présentation PowerPoint</vt:lpstr>
      <vt:lpstr>Présentation PowerPoint</vt:lpstr>
      <vt:lpstr>Brebis égarée</vt:lpstr>
      <vt:lpstr>Présentation PowerPoint</vt:lpstr>
      <vt:lpstr>Présentation PowerPoint</vt:lpstr>
      <vt:lpstr>Présentation PowerPoint</vt:lpstr>
      <vt:lpstr>Parabole du semeur</vt:lpstr>
      <vt:lpstr>Présentation PowerPoint</vt:lpstr>
      <vt:lpstr>Tempête apaisée</vt:lpstr>
      <vt:lpstr>Présentation PowerPoint</vt:lpstr>
      <vt:lpstr>Présentation PowerPoint</vt:lpstr>
      <vt:lpstr>L’entrée à Jérusalem</vt:lpstr>
      <vt:lpstr>Présentation PowerPoint</vt:lpstr>
      <vt:lpstr>Présentation PowerPoint</vt:lpstr>
      <vt:lpstr>Présentation PowerPoint</vt:lpstr>
      <vt:lpstr>La passion</vt:lpstr>
      <vt:lpstr>L’onction de Béthanie</vt:lpstr>
      <vt:lpstr>Présentation PowerPoint</vt:lpstr>
      <vt:lpstr>Présentation PowerPoint</vt:lpstr>
      <vt:lpstr>Préparatifs</vt:lpstr>
      <vt:lpstr>Présentation PowerPoint</vt:lpstr>
      <vt:lpstr>Présentation PowerPoint</vt:lpstr>
      <vt:lpstr>Présentation PowerPoint</vt:lpstr>
      <vt:lpstr>Présentation PowerPoint</vt:lpstr>
      <vt:lpstr>La cène</vt:lpstr>
      <vt:lpstr>Présentation PowerPoint</vt:lpstr>
      <vt:lpstr>Présentation PowerPoint</vt:lpstr>
      <vt:lpstr>Gethsémani</vt:lpstr>
      <vt:lpstr>Présentation PowerPoint</vt:lpstr>
      <vt:lpstr>Présentation PowerPoint</vt:lpstr>
      <vt:lpstr>L’arrestation</vt:lpstr>
      <vt:lpstr>Présentation PowerPoint</vt:lpstr>
      <vt:lpstr>Présentation PowerPoint</vt:lpstr>
      <vt:lpstr>La crucifixion</vt:lpstr>
      <vt:lpstr>Présentation PowerPoint</vt:lpstr>
      <vt:lpstr>Présentation PowerPoint</vt:lpstr>
      <vt:lpstr>La mort de Jésus</vt:lpstr>
      <vt:lpstr>Présentation PowerPoint</vt:lpstr>
      <vt:lpstr>Présentation PowerPoint</vt:lpstr>
      <vt:lpstr>L’ensevelissement</vt:lpstr>
      <vt:lpstr>Présentation PowerPoint</vt:lpstr>
      <vt:lpstr>Présentation PowerPoint</vt:lpstr>
      <vt:lpstr>La résurrection</vt:lpstr>
      <vt:lpstr>Présentation PowerPoint</vt:lpstr>
      <vt:lpstr>Présentation PowerPoint</vt:lpstr>
      <vt:lpstr>Les apparitions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traditions</dc:title>
  <dc:creator>noel</dc:creator>
  <cp:lastModifiedBy>noel</cp:lastModifiedBy>
  <cp:revision>747</cp:revision>
  <dcterms:created xsi:type="dcterms:W3CDTF">2021-02-20T15:02:14Z</dcterms:created>
  <dcterms:modified xsi:type="dcterms:W3CDTF">2022-10-18T07:32:54Z</dcterms:modified>
</cp:coreProperties>
</file>